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276" r:id="rId4"/>
    <p:sldId id="299" r:id="rId5"/>
    <p:sldId id="319" r:id="rId6"/>
    <p:sldId id="306" r:id="rId7"/>
    <p:sldId id="263" r:id="rId8"/>
    <p:sldId id="320" r:id="rId9"/>
    <p:sldId id="307" r:id="rId10"/>
    <p:sldId id="309" r:id="rId11"/>
    <p:sldId id="321" r:id="rId12"/>
    <p:sldId id="308" r:id="rId13"/>
    <p:sldId id="327" r:id="rId14"/>
    <p:sldId id="322" r:id="rId15"/>
    <p:sldId id="313" r:id="rId16"/>
    <p:sldId id="323" r:id="rId17"/>
    <p:sldId id="270" r:id="rId18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9301" autoAdjust="0"/>
  </p:normalViewPr>
  <p:slideViewPr>
    <p:cSldViewPr>
      <p:cViewPr varScale="1">
        <p:scale>
          <a:sx n="109" d="100"/>
          <a:sy n="109" d="100"/>
        </p:scale>
        <p:origin x="1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38396-4C6C-4010-8F11-3C6F868EF6E1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775DF-FD8F-40C0-B435-A92E09E577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21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A02B-F537-450D-9D54-D863AFA52DC4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BF0F-FF51-4FD7-8518-A64AB79619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64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00232" y="2143116"/>
            <a:ext cx="5143536" cy="182880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KAKO PAMTITI?</a:t>
            </a:r>
            <a:endParaRPr lang="hr-HR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</a:t>
            </a:r>
            <a:endParaRPr lang="hr-H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57200" y="2214554"/>
            <a:ext cx="4040188" cy="3446589"/>
          </a:xfrm>
        </p:spPr>
        <p:txBody>
          <a:bodyPr>
            <a:normAutofit/>
          </a:bodyPr>
          <a:lstStyle/>
          <a:p>
            <a:r>
              <a:rPr lang="hr-HR" dirty="0" smtClean="0"/>
              <a:t>pokušajte upamtiti ovaj  pojam:</a:t>
            </a:r>
          </a:p>
          <a:p>
            <a:pPr algn="ctr">
              <a:buNone/>
            </a:pPr>
            <a:r>
              <a:rPr lang="hr-HR" sz="3000" b="1" dirty="0" smtClean="0">
                <a:solidFill>
                  <a:srgbClr val="C00000"/>
                </a:solidFill>
              </a:rPr>
              <a:t>DELFI</a:t>
            </a:r>
          </a:p>
          <a:p>
            <a:r>
              <a:rPr lang="hr-HR" dirty="0" smtClean="0"/>
              <a:t>na raspolaganju imate 30 sekundi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41775" cy="2722563"/>
          </a:xfrm>
        </p:spPr>
        <p:txBody>
          <a:bodyPr/>
          <a:lstStyle/>
          <a:p>
            <a:r>
              <a:rPr lang="hr-HR" dirty="0" smtClean="0"/>
              <a:t>upravo ste naučili ime Grčkog svetišta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"/>
          </p:nvPr>
        </p:nvSpPr>
        <p:spPr>
          <a:xfrm>
            <a:off x="4572000" y="1905000"/>
            <a:ext cx="4041775" cy="639762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ČESTITAM </a:t>
            </a:r>
            <a:r>
              <a:rPr lang="hr-HR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Kako pamtite niz novih pojmova?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61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1472" y="1714488"/>
            <a:ext cx="4040188" cy="11223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skraćivanje informacija s ciljem da se dobije jedna lako pamtljiva cjelina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1643050"/>
            <a:ext cx="4041775" cy="1350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dodavanje </a:t>
            </a:r>
            <a:r>
              <a:rPr lang="vi-VN" sz="2000" dirty="0" smtClean="0">
                <a:latin typeface="Corbel" pitchFamily="34" charset="0"/>
              </a:rPr>
              <a:t>različitih zanimljivih riječi</a:t>
            </a:r>
            <a:r>
              <a:rPr lang="hr-HR" sz="2000" dirty="0" smtClean="0">
                <a:latin typeface="Corbel" pitchFamily="34" charset="0"/>
              </a:rPr>
              <a:t> </a:t>
            </a:r>
            <a:r>
              <a:rPr lang="vi-VN" sz="2000" dirty="0" smtClean="0">
                <a:latin typeface="Corbel" pitchFamily="34" charset="0"/>
              </a:rPr>
              <a:t>ili rečenica kako bismo zapamtili određene nepovezane informacije</a:t>
            </a:r>
            <a:endParaRPr lang="hr-HR" sz="2000" dirty="0">
              <a:latin typeface="Corbe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571472" y="357166"/>
            <a:ext cx="4040188" cy="8382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SKRAĆIVANJE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57752" y="357166"/>
            <a:ext cx="4041775" cy="8382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ZANIMLJIVE RIJEČI ILI PRIČE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331640" y="3140968"/>
            <a:ext cx="2643206" cy="242889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Z</a:t>
            </a:r>
          </a:p>
          <a:p>
            <a:pPr algn="ctr"/>
            <a:r>
              <a:rPr lang="hr-HR" sz="2000" b="1" dirty="0">
                <a:solidFill>
                  <a:srgbClr val="FF0000"/>
                </a:solidFill>
              </a:rPr>
              <a:t>M</a:t>
            </a:r>
            <a:endParaRPr lang="hr-HR" sz="3200" dirty="0"/>
          </a:p>
        </p:txBody>
      </p:sp>
      <p:sp>
        <p:nvSpPr>
          <p:cNvPr id="10" name="Rectangle 9"/>
          <p:cNvSpPr/>
          <p:nvPr/>
        </p:nvSpPr>
        <p:spPr>
          <a:xfrm>
            <a:off x="5286380" y="3357562"/>
            <a:ext cx="1319226" cy="30432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Merkur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Venera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Zemlja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Mars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Jupiter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Saturn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Uran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Neptun 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Pluton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3357562"/>
            <a:ext cx="1495452" cy="30432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M</a:t>
            </a:r>
            <a:r>
              <a:rPr lang="hr-HR" sz="2000" dirty="0" smtClean="0">
                <a:solidFill>
                  <a:schemeClr val="tx1"/>
                </a:solidFill>
              </a:rPr>
              <a:t>oja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V</a:t>
            </a:r>
            <a:r>
              <a:rPr lang="hr-HR" sz="2000" dirty="0" smtClean="0">
                <a:solidFill>
                  <a:schemeClr val="tx1"/>
                </a:solidFill>
              </a:rPr>
              <a:t>rlo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Z</a:t>
            </a:r>
            <a:r>
              <a:rPr lang="hr-HR" sz="2000" dirty="0" smtClean="0">
                <a:solidFill>
                  <a:schemeClr val="tx1"/>
                </a:solidFill>
              </a:rPr>
              <a:t>natiželjna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M</a:t>
            </a:r>
            <a:r>
              <a:rPr lang="hr-HR" sz="2000" dirty="0" smtClean="0">
                <a:solidFill>
                  <a:schemeClr val="tx1"/>
                </a:solidFill>
              </a:rPr>
              <a:t>ajka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J</a:t>
            </a:r>
            <a:r>
              <a:rPr lang="hr-HR" sz="2000" dirty="0" smtClean="0">
                <a:solidFill>
                  <a:schemeClr val="tx1"/>
                </a:solidFill>
              </a:rPr>
              <a:t>e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S</a:t>
            </a:r>
            <a:r>
              <a:rPr lang="hr-HR" sz="2000" dirty="0" smtClean="0">
                <a:solidFill>
                  <a:schemeClr val="tx1"/>
                </a:solidFill>
              </a:rPr>
              <a:t>vima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U</a:t>
            </a:r>
            <a:r>
              <a:rPr lang="hr-HR" sz="2000" dirty="0" smtClean="0">
                <a:solidFill>
                  <a:schemeClr val="tx1"/>
                </a:solidFill>
              </a:rPr>
              <a:t>vijek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N</a:t>
            </a:r>
            <a:r>
              <a:rPr lang="hr-HR" sz="2000" dirty="0" smtClean="0">
                <a:solidFill>
                  <a:schemeClr val="tx1"/>
                </a:solidFill>
              </a:rPr>
              <a:t>abrajala 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P</a:t>
            </a:r>
            <a:r>
              <a:rPr lang="hr-HR" sz="2000" dirty="0" smtClean="0">
                <a:solidFill>
                  <a:schemeClr val="tx1"/>
                </a:solidFill>
              </a:rPr>
              <a:t>lanete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" grpId="0" build="p"/>
      <p:bldP spid="4" grpId="0" build="p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</a:t>
            </a:r>
            <a:endParaRPr lang="hr-H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57200" y="2214554"/>
            <a:ext cx="4040188" cy="344658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pokušajte upamtiti Grčke bogove:</a:t>
            </a:r>
          </a:p>
          <a:p>
            <a:endParaRPr lang="hr-HR" dirty="0" smtClean="0"/>
          </a:p>
          <a:p>
            <a:r>
              <a:rPr lang="hr-HR" dirty="0" smtClean="0"/>
              <a:t>HERA</a:t>
            </a:r>
            <a:br>
              <a:rPr lang="hr-HR" dirty="0" smtClean="0"/>
            </a:br>
            <a:r>
              <a:rPr lang="hr-HR" dirty="0" smtClean="0"/>
              <a:t>HAD</a:t>
            </a:r>
            <a:br>
              <a:rPr lang="hr-HR" dirty="0" smtClean="0"/>
            </a:br>
            <a:r>
              <a:rPr lang="hr-HR" dirty="0" smtClean="0"/>
              <a:t>ZEUS</a:t>
            </a:r>
            <a:br>
              <a:rPr lang="hr-HR" dirty="0" smtClean="0"/>
            </a:br>
            <a:r>
              <a:rPr lang="hr-HR" dirty="0" smtClean="0"/>
              <a:t>APOLON</a:t>
            </a:r>
            <a:br>
              <a:rPr lang="hr-HR" dirty="0" smtClean="0"/>
            </a:br>
            <a:r>
              <a:rPr lang="hr-HR" dirty="0" smtClean="0"/>
              <a:t>ATENA</a:t>
            </a:r>
            <a:r>
              <a:rPr lang="hr-HR" sz="3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"/>
          </p:nvPr>
        </p:nvSpPr>
        <p:spPr>
          <a:xfrm>
            <a:off x="4610100" y="4229100"/>
            <a:ext cx="4041775" cy="639762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ČESTITAM </a:t>
            </a:r>
            <a:r>
              <a:rPr lang="hr-HR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1134616"/>
          </a:xfrm>
        </p:spPr>
        <p:txBody>
          <a:bodyPr/>
          <a:lstStyle/>
          <a:p>
            <a:r>
              <a:rPr lang="hr-HR" dirty="0"/>
              <a:t>na raspolaganju imate </a:t>
            </a:r>
            <a:r>
              <a:rPr lang="hr-HR" dirty="0" smtClean="0"/>
              <a:t>3 minute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31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Kako pamtite godine?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07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836021"/>
            <a:ext cx="3109710" cy="20219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571472" y="500042"/>
            <a:ext cx="4041775" cy="639762"/>
          </a:xfrm>
        </p:spPr>
        <p:txBody>
          <a:bodyPr>
            <a:normAutofit/>
          </a:bodyPr>
          <a:lstStyle/>
          <a:p>
            <a:pPr lvl="0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PAMĆENJE BROJEVA</a:t>
            </a: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77896" y="1681777"/>
            <a:ext cx="4143404" cy="392909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tx1"/>
                </a:solidFill>
              </a:rPr>
              <a:t>0 kotač		5 ruka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tx1"/>
                </a:solidFill>
              </a:rPr>
              <a:t>1 svijeća	6 surla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tx1"/>
                </a:solidFill>
              </a:rPr>
              <a:t>2 labud	7 štap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tx1"/>
                </a:solidFill>
              </a:rPr>
              <a:t>3 srce		8 snjegović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tx1"/>
                </a:solidFill>
              </a:rPr>
              <a:t>4 jedrilica	9 povećalo</a:t>
            </a:r>
            <a:endParaRPr lang="hr-HR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hr-HR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164288" y="524971"/>
            <a:ext cx="1379842" cy="1178045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 dirty="0" smtClean="0">
                <a:solidFill>
                  <a:schemeClr val="tx1"/>
                </a:solidFill>
              </a:rPr>
              <a:t>2005</a:t>
            </a:r>
            <a:endParaRPr lang="hr-HR" b="1" i="1" dirty="0">
              <a:solidFill>
                <a:schemeClr val="tx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932040" y="1988840"/>
            <a:ext cx="2514600" cy="1066800"/>
          </a:xfrm>
          <a:prstGeom prst="round2Diag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Labud + kotač + kotač + ruka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221088"/>
            <a:ext cx="2364364" cy="17572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5857">
            <a:off x="4836244" y="3551251"/>
            <a:ext cx="1212236" cy="151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Mini </a:t>
            </a:r>
            <a:r>
              <a:rPr lang="hr-HR" dirty="0" smtClean="0"/>
              <a:t>eksperiment – pokušaj upamtiti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85567"/>
            <a:ext cx="8153400" cy="21859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Dvonožac sjedi na tronožcu i jede jednonošca. </a:t>
            </a:r>
          </a:p>
          <a:p>
            <a:pPr>
              <a:buNone/>
            </a:pPr>
            <a:r>
              <a:rPr lang="hr-HR" dirty="0" smtClean="0"/>
              <a:t>Zatim naiđe četveronožac i ugrabi dvonošcu jednonošca. </a:t>
            </a:r>
          </a:p>
          <a:p>
            <a:pPr>
              <a:buNone/>
            </a:pPr>
            <a:r>
              <a:rPr lang="hr-HR" dirty="0" smtClean="0"/>
              <a:t>Tada dvonožac zgrabi </a:t>
            </a:r>
            <a:r>
              <a:rPr lang="hr-HR" dirty="0" smtClean="0"/>
              <a:t>tronošca </a:t>
            </a:r>
            <a:r>
              <a:rPr lang="hr-HR" dirty="0" smtClean="0"/>
              <a:t>i </a:t>
            </a:r>
            <a:r>
              <a:rPr lang="hr-HR" dirty="0" smtClean="0"/>
              <a:t>potjera četveronošca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35597"/>
            <a:ext cx="1028700" cy="1524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035597"/>
            <a:ext cx="2143125" cy="2133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5" y="4168947"/>
            <a:ext cx="1728192" cy="13179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917" y="4071557"/>
            <a:ext cx="1731475" cy="22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7467600" cy="1143000"/>
          </a:xfrm>
        </p:spPr>
        <p:txBody>
          <a:bodyPr/>
          <a:lstStyle/>
          <a:p>
            <a:pPr algn="ctr"/>
            <a:r>
              <a:rPr lang="hr-HR" dirty="0" smtClean="0"/>
              <a:t>HVALA NA POZORNOSTI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85786" y="3500438"/>
            <a:ext cx="7467600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pohranite ovo u dugoročno pamćenje </a:t>
            </a: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Tvrtka KAZOM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000100" y="5857892"/>
            <a:ext cx="708979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A1F28"/>
              </a:buClr>
              <a:buSzPct val="60000"/>
            </a:pPr>
            <a:r>
              <a:rPr lang="hr-HR" sz="2900" dirty="0" smtClean="0">
                <a:solidFill>
                  <a:prstClr val="black"/>
                </a:solidFill>
              </a:rPr>
              <a:t>UTVRĐUJETE: pogrešna raspodijela posla</a:t>
            </a:r>
          </a:p>
        </p:txBody>
      </p:sp>
      <p:pic>
        <p:nvPicPr>
          <p:cNvPr id="5" name="Picture 4" descr="lijev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43050"/>
            <a:ext cx="2667000" cy="2762250"/>
          </a:xfrm>
          <a:prstGeom prst="rect">
            <a:avLst/>
          </a:prstGeom>
        </p:spPr>
      </p:pic>
      <p:pic>
        <p:nvPicPr>
          <p:cNvPr id="6" name="Picture 5" descr="bo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2626123" cy="262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4643446"/>
            <a:ext cx="221457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ANALITIČKI ODJEL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g. Ljević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4643446"/>
            <a:ext cx="221457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KREATIVNI ODJEL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gđa. Desnić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472" y="392411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prstClr val="black"/>
                </a:solidFill>
              </a:rPr>
              <a:t>Pogrešno raspoređujemo posao u mozgu,  </a:t>
            </a:r>
          </a:p>
          <a:p>
            <a:r>
              <a:rPr lang="hr-HR" sz="2400" dirty="0" smtClean="0">
                <a:solidFill>
                  <a:prstClr val="black"/>
                </a:solidFill>
              </a:rPr>
              <a:t>tko ne koristi obje hemisfere ima </a:t>
            </a:r>
            <a:r>
              <a:rPr lang="hr-HR" sz="2400" i="1" dirty="0" smtClean="0">
                <a:solidFill>
                  <a:prstClr val="black"/>
                </a:solidFill>
              </a:rPr>
              <a:t>demotivirane suradnike u mozgu</a:t>
            </a:r>
            <a:endParaRPr lang="hr-HR" sz="2400" dirty="0" smtClean="0"/>
          </a:p>
          <a:p>
            <a:r>
              <a:rPr lang="hr-HR" sz="2400" dirty="0" smtClean="0">
                <a:solidFill>
                  <a:prstClr val="black"/>
                </a:solidFill>
              </a:rPr>
              <a:t> </a:t>
            </a:r>
            <a:endParaRPr lang="hr-HR" sz="2400" dirty="0"/>
          </a:p>
        </p:txBody>
      </p:sp>
      <p:pic>
        <p:nvPicPr>
          <p:cNvPr id="22530" name="Picture 2" descr="https://s-media-cache-ak0.pinimg.com/236x/2b/09/fe/2b09fe5526cdf1ffad39fad1681206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2843748" cy="30003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08919" y="3387210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RIJEČI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338721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SLIKE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g. Lj čuje riječ, gđa. D projecira sliku</a:t>
            </a:r>
            <a:endParaRPr lang="hr-HR" dirty="0"/>
          </a:p>
        </p:txBody>
      </p:sp>
      <p:pic>
        <p:nvPicPr>
          <p:cNvPr id="5" name="Picture 2" descr="https://s-media-cache-ak0.pinimg.com/236x/2b/09/fe/2b09fe5526cdf1ffad39fad1681206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2843748" cy="3000396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12648" y="2357430"/>
            <a:ext cx="1959088" cy="1857388"/>
          </a:xfrm>
          <a:prstGeom prst="cloudCallout">
            <a:avLst>
              <a:gd name="adj1" fmla="val 51604"/>
              <a:gd name="adj2" fmla="val 404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SCHOOL</a:t>
            </a:r>
            <a:endParaRPr lang="hr-HR" dirty="0"/>
          </a:p>
        </p:txBody>
      </p:sp>
      <p:sp>
        <p:nvSpPr>
          <p:cNvPr id="7" name="Cloud Callout 6"/>
          <p:cNvSpPr/>
          <p:nvPr/>
        </p:nvSpPr>
        <p:spPr>
          <a:xfrm rot="890790">
            <a:off x="5884092" y="2044886"/>
            <a:ext cx="2305036" cy="217772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506" name="AutoShape 2" descr="data:image/jpeg;base64,/9j/4AAQSkZJRgABAQAAAQABAAD/2wCEAAkGBxQSEhUTExQVFRUUGBcVGBgWFhYaGxUbFhQXFxUVHRgZHCgjGh4lGxwVJDEhJSksLi4uFx8zODMsNygtLysBCgoKDg0OGxAQGywmICQ0LDcsLC8sLDQsLywsLi8sLCwvLCwsLywsLCwsLCwsLCwsLCwsLCwsLCwsLCwsLCwsLP/AABEIAOYA2wMBEQACEQEDEQH/xAAcAAABBQEBAQAAAAAAAAAAAAAAAwQFBgcCAQj/xABPEAACAQIDBAQJCAgEAgoDAAABAgMAEQQSIQUxQVEGEyJhBxRCUnGBkaGxIzIzYnKSwdFTc4KTorKz0hYkNcJU8BUlQ0RkdIWUtdM0Y6P/xAAbAQEAAgMBAQAAAAAAAAAAAAAAAwQBAgUGB//EADwRAAIBAgIFCgQFBAIDAQAAAAABAgMRBCEFEjFBURMyYXGBkaGx0fAUIjPBFTRCUuEGI3LxJGJDU6I1/9oADAMBAAIRAxEAPwDcaAKAKAKAKAKAKAKARxOKSMZpHVBzZgo9poCu43wg7Oj/AO9I9v0OaX3xgigK9j/C/At+pw8sh4Zysan19oj7tAV3HeFvGP8ARRQRenPKfUboPatAV/HdNcfN87FSAHhHljHtQA+00BER46VXMiyyiQ73EjhjbcCwNz6zQE5genm0It2JZxylVH95Gb30BYMD4XsUo+VgglP1GeL49ZQFiwPhcwrfSxTRd4Cuv8Jzfw0BYcF072fLa2KiUncJD1RPdaS2tAWCGZXF1YMOakEe0UB3QBQBQBQBQBQBQBQBQBQBQBQBQBQBQBQGTeFzE4yLExiKacQzR9lIiws8Z7eqam4ZDY8jQGXzqxcl0kMg0JdHLX5FmF7+k1q5xW1k9PDVqivCLa8O89ETnyD6yo+BNRuvBFqOi8TLcl1v0udjCOeKD2t+VavELcixHQ03zppdl/Q6GBPFz+yoHxvWjxD3IsR0NS/VJ+C9TsYFeJY+liP5bVo603vLEdGYaP6b9bZ14lH5o9Ot/be9a8pPiTfBYe1tRdxycCvAsPQ1/wCa9bKvNEEtF4aW5rqZw2BPB/vKD8CK3WIe9FeWhqf6ZPwfocHCuPMPrK/ga3WIW9FeWhqi5sk+9epyYnHkH1FT+IrdV4Mry0XiY7k+p+tjzDMyODGJEckAFA6sSTYAMm8k8L1upxexlaphq1NXnFrsy7zV/BHjMbNNL100zQxIFyy63dzpqwzDKqnS/litiA1KgCgCgCgCgCgCgCgCgCgCgCgCgCgCgCgMA6Yf/n4r9c3wFUa3PZ6rRn5aPb5siKiL5zI+UEncAT7BehhuyuWDG9DMbEnWPEuUlF0lj3yOqLx5sKlqUnCLlJ5I5cdLUZOyUvD1Ef8AC2L/AEQ/eR/nVD42hx8GWPjV+1+HqH+FsX+iH7yP86fG0OPgx8av2vw9Q/wti/0Q/eR/nWPjaHHwY+NX7X4eo5wPQnGyoHSJSpuPpU3qxUjfzBroQouUVJPJld6Xop2al4epXEa4B5i9RtWdjpwkpxUlvOqwbEj0aW+Mwo/8RCfZKp/CpKPPRR0l+Wl2eaPoWr55QKAKAKAKAKAKAKAKAKAKAKAKAKAKAKAKAwHpl/qGL/Wn+RDVGtz2eq0Z+Wj2+bIeoi+I4z6N/sN/KaLaaz5r6mbBtPGjricQ3ViI5YlfsIBlA6wM2js1z2gdB2dDmvV0o8RKWpGL1ehbes8xg1SS1m8z2PFI3zXQ+hlPwNcTVfA6OsjvrBzHtFYsxrI5bEoN7qPSwpZjWQns3aSpMpw8iuXdVkjjYPnDEKXKrfKyjXNpopB4W7GjKmIjNQs9R9GS7Shi40mtZPMyWMaD0V0J85noMN9GHUvI6rUnJboiL47Cj/8AcnuufwqWjz0UNJ/lpdnmj6Aq8eVCgCgCgCgCgCgCgCgCgCgCgCgCgCgCgCgMC6aj/rDF/rR/SjqjW57PVaM/LR7fNkNURfEMb9G/2G/lNZW00qcx9T8j6ajHZHoHwrpHiRntDY0E6MkkSMGFicov6QbaHvrDV1ZhZFYfoagYIZMMAd18NH1p7wc2Qt35Ld1c78MhrX15W4XLPxLtayLNgNiYeFFRIkAUWByrc95NtSd966KVlZFZ5j9VA3AD0VkHzVaudPnM9lhvow6l5BWpOTPQof8AWGE/W/CNzUtHnooaT/LS7PM32rx5UKAKAKAKAKAKAKAKAKAKAKAKAKAKAKAKAwPpv/qOL/WL/RiqjX57PU6M/LR7fMhDUR0BpisUhVlBzEqw7IJ3i28aD1mpIU5N3sUcRjaEItayvZ7M/I0vaPhf0th8MeWaZgPXkjvf7wq+eUKhtTp5tCe+bENGpFskIEY9OYdv+KgK5IcxzMSzecxLMe/MdTQEvszpVjcPYRYqUAeSxEi+i0gaw+zagLjsrwuzrYYiCOQedESjfdbMD7RQFBGPW+oZbk7x381uB7apVKUrt2PS4XSFDk4wcrNJbehcdgujgi4II7jeoWrHSjJSV07k90FF9o4X9Y39GSpqHPKGlX/xn1o3qrp5cKAKAKAKAKAKAKAKAKAKAKAKAKAKAjdq7fw2GHy88cfczDMfQu8+oUBTtp+FvCppBHLOedurT15+1/DQGUbd2vJisRLObR9awbKvay2RUtmYa/N5DfUbpRk7su08fWpU1ThZdO/08CNMYO+7faJPx3eqtlFLYivUrVKnPk374HrOBvNq2I0m3ZHSIzblPpbsj36+6opVoIu0tHYip+my6fTb4CyYI+U3qUfifwtUMsQ9yOlS0PBZ1JN9WS9fIVGCj80HvNyfadaidSTd7l+ODw8Y6qgvPxeYm2BHksR3HtD36++pI4iS2lSromjLmXj4rx9RF4XHk5u9T+Bt7r1NGvF7cjnVdFV4c20urb3MTEgvbceRuD7DrUqaew504Sg7STXWBjG+2vMaH2jWjSe0RnKDvFtdRIbD2tLhZ450IYxkkLILg3VlOos24njWqpxTuixUxlapDUm7o07ZfhfjNhiMO6Hi0TK6jvIbK3svW5VLhsjpngcTYRYhMx8h7xv92QAn1UBPA0AUAUAUAUAUAUAUAUAliMQkalnZUUbyxAA9ZoCqbV8JWAhuBKZ2HkwLmv3ZzZP4qAqG1PC/K2mHw6IODSsWP3EsB940BUNq9L8diLiTEyZT5MZ6pfR8nYkdzE0BBAak8TqTz7zzoDwuBpx5DU+wa1htLabRhKbtFX6hRIXO5bd7G3uFz7bVFKvFbMy/S0XXnzvl6/RfwLLgfOYnuXsj27/fUMsRJ7DpUtEUY89t+C8M/EcRQKvzVA7+J9e81C5N7TpU6NOmrQil1ClYJAoAoAoAoDmRAwswBHIi/wAaJtbDWUYyVpK6G7YFfJJX13HsO71WqaNeaKFXReHnsVur02CD4ZxwDeg2PsOnvqaOIi9pzauiKsc4NPwfp4iRe2huDyYW+O/1VKpKWxnOqUalLnxaPWW+hFx31sRElszbuJw30GIljHmhyU/dtdPdQFv2X4WcXHYTRxTjmLxt6bgFSf2RQFv2V4VsFLpKJcOd3bTMp7w0ZbTvYCgLfs7asOIXNDLHKOaOrfA6UA8oAoAoAoDI/CZ0rx+GxbQJKIoiiOhRBmKsCDd2vqHV/m20tQGa4vEPKc0rvKw1DSOzkeguSR6qAToDnOL2Gp5AEn3bqw5JbSSnSnUdoJsVTDueAUfWNz7F/MVDLERWw6NLRFaXPaXi/TxFlwI8olvXlHsH4k1DKvJ7DpUtFUIc75uv0Q4jjCiygAdwAqJtvadCEIwVopJdB3WDYKAKAKAKAKAKAKAKAKAKA8IvodR30MNXyY3bApwuv2Tp906e6pY1preUqujsPU/Tbqy/jwEXwrjdlb+E/iD7qljiFvRzauh5r6cr9eXvwEGa3zgV+0NPaNPfU8ZxlsZzauFrUufFry7zqtiAENmDC4YbmBsw9DDUUBaej/TLaKPHFFiGkLssarP8qCWYKLse3a586gPoEUAUAUBQvCx0ZkxcUMkEZkliYrlBUFkktfViBowQ6ndmoDJNr7Anw0phmyIwVX0OfRr23WF9DxNQ1KuplY6OCwHxEXJysk+0brgV8q7ek6fdGntqvKtNnZpaNw8N1+vPw2DlVAFgAByGgqIvJJKyPaGQoAoAoAoCU6L7NTE4uGCQsEkLBspAPZidhYkHiBUtGKlKzKOkK06VHWg7O6LjL0U2arMt8a2VmUlQxF1JDWITXUGriwqaukebnpypCWrKpZ9S9Dn/AAts3lj/ALrf2Vn4T/qafj8v/b4L0E06O7MNrePHN1luy2vVOI5PI4MQK1WGi3ZIlnpmtCKlKpk9mS9BT/C2zeWP+639lbfCf9SL8fl/7fBeh6eiGAeOfq2xYeKJpbSXXg2U6prqprV4eMdqJaemK1RNwnfsXoZyh0HornnsDqgCgCgCgCgCgG74NDuGU8109ttD663jUlHYypVwVCrzoq/FZPwJLo50SmxryJDImZEz/KXAN2sBmUG3HyeFWqVRzvc4OkMHHDuOq73vt6LepcfB50GxMGP63FRZUhQshzKwd27IKkG+il94G9amOea3QBQBQBQGM+FpLbRHfhoT/wD1xA/AVUxG1HoNDP5JLpKfVc7IUAUAUAUAUAUBYPB9/qWF+1J/QlqahzzmaW/L9qL6nzpf10/9d67VLmI+b4768uzyQpUhTI/BboP/AFH/AOQSq9P6j97zrYz8rT7PIkKsHJOIN+L/APJn4zVWr7UdnRfNl2GPx7h6B8K4h9OOqAKAKAKAKAKAKA0DwMrefFHlHCPvPL/bVrDbGcHTL+aC6/satVk4gUAUAUAUBknhhjtioW86Ej7khP8Avqridx3NC/r7PuUSqx3QoAoAoAoAoAoCweD7/UsL9qT+hLU1DnnM0t+X7UXcsmeW+JCHrp+z4tK9vln8pTY8/XXTjOaVkjxNfDYedRynKz60e54/+LH/ALOb+6tuUqcPAh+Dwn7/AP6Xodth4Fiw7Lixf/NWbqHbP1mIDzdhTdcsgC6+g61HGUlJtLMt1aNGVKMZSslazuuBxnj/AOLH/s5v7qk5Spw8Cp8HhP3/AP0vQ6wTAnGZZet/ym/qnjtrNpZib1HOUnzi5hqVKmnybv2p+Rkce4egfCuQfQzqgCgCgCgCgCgCgNJ8DEeuLbn1C/d60/7qt4fms85ph/3oro+7NNqwckKAKAKAKAy3wzR/KYVuazL7GiNV8RsR2dDP+5JdH3M7qoegCgCgCgCgCgCgLB4Pv9Swv2pP6EtTUOeczS35ftRfU+dL+un/AK712qXMR83x315dnkhSpCmR+C3Qf+o//IJVen9R+951sZ+Vp9nkSFWDknEG/F/+TPxmqtX2o7Oi+bLsMfj3D0D4VxD6cdUAUAUAUAUAUAUBqfgaT5DEnnMB7IU/M1cw/MPM6Xd8R1JGh1OcwKAKAKAKAzbwzp2cK315F+8in/bUGI5p1dD/AF31fdGZVTPSBQBQBQBQBQBQE90CkC7RwxYgDNJqTYfQS8TU1DnnM0t+X7UaLJgHDuUmwpVpJHGaQg9ty9iADuvaunCtqq1jxFfAKrUc9a1+j+TzxOX9LhP3rf21ty/QRfha/f4fyN4dkyrk+WwhyeMf9o2vjGIE3LybW79+lRxqWk3YtVsKqlKNO+y3grDjxOX9LhP3rf21Jy/QVfwtfv8AD+QGGMceKkklgObDtGAj33CRiTe3MVHOeuW8NhlQTV73Mbj3D0D4VyD6IdUAUAUAUAUAUAUBrvggS2DkPOd/ckY/Cr1HmI8rpN3xMuzyRealKAUAUAUAUBn/AIZI74bDnzZ/jBKPyqGvzDpaKlbEJcU/X7GU1SPThQBQBQBQBQBQHLKDoQCO/WgOPF08xfuj8qAPF08xfuj8qAPF08xfuj8qAPF08xfuj8qABh08xfuj8qGBWhkKAKAKAKAKAKAKA2XwTpbZynzpZz7JmX/bV+jzEeT0i74mfvci41IUgoAoAoAoCk+Fxf8AIqfNmjPtDL+NRVuYy9o38zHt8mY/VE9WFAFAFAFAFAFAFAFAFAFAFAFAFAFAFAFAFAFAFAFAbf4No8uzoO/rG+9M5/GuhT5qPHYt3rz635lnrcrhQBQBQBQFG8LOPhGBeMyJ1nWQEJmGY2nTMcu+wXMb7tKirNajRbwMtSvGT2IyY4d7X6t/Upb+W9c7lIcUeo5aHT3MbvMo3sB3EgEeo7q3tc3VSD3rvOfG4/0ifeX86zZmdePFd4eNx/pE+8v50sxrx4rvDxuP9In3l/OlmNePFd4eNx/pE+8v50sxrx4rvFVN9RqDyrBk5Mg5is6rI5V6cXaUkn1h1o501XwMfE0f3rvQdaOdNV8B8TR/eu9B1o501XwHxNH9670HWjnTVfAfE0f3rvQdaOdNV8B8TR/eu9AJBzFNVmY16cnZSTfWjpmAFybAcTWCS9hMYhPOU+gg/Cs6rNJVacVdyXeg8YXzgPSQPjTVZiNenLmyXeeeNx/pE+8v50szfXjxXeHjcf6RPvL+dLMa8eK7w8bj/SJ95fzpZjXjxXeKqb6jUGsGyzN46AJbZuE74Ub7wzfjXRhzUeMxDvVm+l+ZP1sQhQBQBQGbdMumZZjBh2OXcWQkGQ67mXVU0Oo1axtZQSeficS84wfW/sveXWdLC4RO06i6l937z6ij4yGSyvb5jXKHKAwcFHXKoN7g8WPoqhBptre9+d+PvI6U04xUtiW7JLh7zBMKi9pQuVtQSNxvbK5GqkHTOP2rnU4c5PJ++r07jKhFZrZ728OvvHuHlZHDRlhIm5TYuo4lWa+cdzZlO7TdSnUlTetF9u7tQqUoVFqyV+jeuplx2P0mnnBt4qGXh1D6gnRh8qPQRbQgjkT6DCyjXhdOzW1cPe48lpGpPB1NVxvF7Hfb4bVvQ5O2sTrphdJlh+hfjhuvzfS+q3rqXk/n1SJYu9B1rdnbYru1vCHMrFIRhZLaGQRNl3X7PypzcNd3ptUFWcYOyd2WsNylWOtONl4+RXJeleNZs3jLDUkBUhAW/IZNRws1/bcmvysi3ycSDZWuTnNyS2oUgkm7cL6knjUbSe0vUsbWppJPJbstnXtLD0YxA6soSA4ZmK67iRYi41Go3bq1kjSpV5WblsuSr4hQbFhfl6d1YUW9iI3JLazh8cgtdxc7hqSeNgBqT3CmpLgY1lxEsTtAoMzLlBNgXJF+O5FYj12oo3Mt2PINoZtwzcew1zbnlcKbegGjiYTF4cWjEqrAsBcruYDmVOo9YrDTRm6GPSQ/Iftxf1VrKLGF+tHrK/HiBGySEAhJInsSADllU2JOgBtvOlZpu0kzsY38vPqH+0JYpZGlnx8DTPqSkWIdByRZEjy5RuAW/rJJJ1KknfUfel4XPMRsth7htlM0bTxTRM8OZ8qFxIoS/wAot1B3C40Gmm/SrVOi5Q14vPhvKdXGqFVU5xdnv3F16N9L8RPHY+LdYsixm8LEshiZxMcsii5ZGUgADcdLgVLRfKZDFT5CDna9vWxPf9JYn/wv7h//ALqtch0nM/FP+nj/AAONlbRlaeOOUQFXD/MiZSCoBGpdh7qjqU9VXuWcLjOXk46trGLYjSSTukl/qtXJqc5n0DCfQp9S8jfeiUWTA4RfNw8C+yJRXRR46Tu2yWoYCgCgKV4T9vNh4Y4l7JxBZS9xoFAutrhjmvw7xcEg1XxM5Rh8pZwsIyqfNs9++nYZ9s6Nc1lPWSveyqQx3XI00vYanQaAaKotxnGUsksvfv8Alnd14U1rSeff797kXHZGyOp+Wl7UgByquojFtbec5GhO4DQcS00IKOSKFau6j6OBB7W2QY5C+HXNG6h2QWIUNpplubcrA6aaqAUVKetn79++vehiNX5X798ex8VCkxkWBygeS65lU9x3Ke5W05VBaSef8++tF1ODWTy7176mJxYswOJInUvc2USFs5YWK5XBsDZT88C6g1bw1edKesu3Ld2W8ihj8JTxNJ05Z71Z537b9udiV6UbZDRPHDnJkxEcmZV3I2ByZQN+Y9oEAdkXvY2rr16qTvF7V4HncBQ/s6lRbG7rpTITCbFZtZDkHmrYtu4nUDju5DWue5JbDr6re0ejYkPJv3kmn8XxrGuzOqhriNhEAmNyeStbdyzb/Rf1njWVPiY1eBHOkkTrZWEgPYtqGJ0tcaEHUEfDQ1srM1zRf9m7T6nB4uZWdQJcKLoDnIaREZALXzG5W3M1Zw1kvm2FbF67X9vbuGODw+MxKmdyzsA2UO1xvv1MZ0ueBckLfzrGq1WqpSLFKDhHi97HE2xpzZTFfNqCHFl+2R839nN3XOlRKS4kvYNB0ckzEdQ5seDpluL9oOzhmB4X1Gmim9Z11xMW6BHEFT2hcOtwLDtrY9pSu82I1Tu5gVlGSO27iQ2Fz/XiuFN9esXceIOhB4gispZ2JaFSMJxnLYiqSswku2VlsBY7lYk2sTzHE8bbr1JFJLI1xOKnWlns4DkKrcLHjwYezh7qxmV8jjq2TVdbcjlI9FvmnfqtvQa2UrO5rKKas1dCmyNsrhpo5WzERE9k9liGRksb6MO0DcchfnUtGWpPWIMXS5ak4b36lixHSnGEGUHLGpAISJWUE7lzMpJO7cRzsBU3xNZrWSyKS0fhItU5NuT6c+5bO0ZzdN8TKQVbxZ4iylkVSWvoTd8wUEe8GxNa1MRKSWRNhsBCjJyTZBPhTctmdsxJPbNzc3J1NtTytVW99p1FVqRVlJ97LXsPwhY3DgDOJo1GULIp7FhYA2s68N5YacKkVRraV3TW4Wh6d7SkLSCY2UZiqxwFAvEgZSxXmb6DeRTXntQ1I7Gaj0I6S+PQFmULLGcsijduurrfgRwO4gjW1zNCWsrkco6rsWKtjUyDpxjjNjJrHSJFw8fcXkKu3pzgj0IK5ONqa01HcvsrnZwFPVpuW9/d2FOj0Q8YiC6BA7W5ARlPi61VoZtt+8yzjLKCS4/YtOM0BJPZAJOl9La6casopRcUsxlgYowSImDEKlyMpsouEXMoAsNbLfS+gANbO+8QcFcezYCKTWSKNzzZFJ9pF60vuNL2d0ZyIFCRtlF7IG0F2DgIwJ4jW9vq1Vk3ryXX4HVhFakZdXic7LgCu/pa3eQxjZieLWRNfrHmauU560be+Pqc7EU9Wd+P2y9CTrYjirsZ4jDEs1rZXChtE4MbnVe1caWJ0A01rZMzKnmPK1MzjY5mjDKVPHlvBGoI7wbEeisp2Izjo9FLMWhuViacPLpYPkjbMinfbrATfgXU8KmlPVp299BDq3nc0NVAAAAAGgA3ADcAKpk40x8zBbpe4ZSQL9oZgGGiMdxJsBqQBcAk1skZcXa4YGZiCWvqzkA30XMQo1VSNADYg2JIuQAaNBRdris+DjcEOitm33AueRvvvu14WrCbRrYyrpXAYcQ0EYlZWOcKyN224WNu0q66jfpp2btahnG5E8nYnOh/Q9r9bikGXUiNwO2SLZnQ7lA3KdedrC8c6m6JtGPE4270ES5OHlKWAbq5QXUZmsMjjtjXgM3ADlWY1eJhw4Eb/gHH8JMOLfXc39ZjJ9tbcrAxqSIHbPRjFxAvPGcouAc0ZXXjYd19dDa+lr1JGcXsNXF7zmbFWWKIBPkxIb21Jdy2eR+NgQo45R6ay5NxsaqCUnLePMHsJpFz5jGQLKSPpLm5LL5u+3HUkab43NLIkULjKbCyR70I1K3iOZSRv0Og477GtrpmLNDd5SfJuRxuFI9asTWbGLjMmRgT2luD2kNl1FrlgAW9g9NbqyZq7tGueBaT5XE8mjhPsaW3xNZo7zWruNWqciMElnZmZmW0nWoZASPkwkt2zWJF8/WEDkb1w6yfKSv0979o9DQa5KNv+vcv5uWzonFeSV/NVFHcWZmf3LHWtFfLf3l/sjxsvnS4Lz/0WepSmeAUB6KAzfaVkWUX0WSRBbWwE5Rd3daq8ovlffC51KUk6CfvJ2G8Eq9dkBGYFzbmsuWQMOYzAi/dU1BPb0eKyK+La2b0/B5klU5SEZISSe2wBtcC3DkbXF/+bVm4bbFawZbucyyBQWO4e08gOZJ0A76JXMEn0TwxTNISey6xuL9kGZC2a3MyZFv9YchU0o3pNrd5EV7TsW6qhMIzxsR2Coa4+cCQRxGhFr8+HI1lMzrOx5BEwHbILXJ0FgBwG/W3PjRsazsL1gwQvjAOPCanLEbG+itvKW55Gv6COVSW+Q0/UTLVoboi8WiZxmDlhlK2ViD27gGwsbEA67tDpvrZXsbuUbkjEpG+tTEmnsIXpzKq4KVmXOLoAu65eRUtf0M1b0ruSsRTtq5lQwexkgOUxxh0WK5CKLsYUZ23by5kF+63CrmLTjJR6EUtH1FVpufFvs4LuHxqodGNr5jVAue+cG7MAt/KAsw38ADp8KznYytXWHeY1gxLbkOuj+BR8XEMiXcurHKt8pikza2/5sKnoN65XrJap54JXMONlgk0kMZQj60L2Ye9j6jU1LJtEVTNJmu1ORGJ9Jgr4nGAaLJIsXZ0t2mjYi3dc3ri4mX95vh9kvud3CR/sWe/7t/YR2RK4vMCUdrEMttVCKBcaggnMcpva/OoHPUdolnklVjea9295Fq2TtfESByYVdYyFaRS4sxXMVKKrkHKVN93a4VbpQdSGukcvEJUampcUj2vJnKnxbjYCZs7a6dkIxBA4AG/durfknwfcRa/URO0NqzuXje8OVipRbq1t65mvcZlKtYZTZrHiKq15ypy1EdDC0IVIKbz6CtyOA/VroElVyALCxaMKo9bg+oc6jSy1nvXr6Fluz1Vufp6jjBYvCRSzpiY8S30TRGBgBH2H1sZFB1ZtCCup01roYSUeS+beUsThatWrektluG85g2zGzZTnGtlLKBn5Gys2U9xPrNHFX+Vmk8PWpx1pxsO1xkZ3SJ95fzrWzILoRn2pGovmzX3ZBmv3X3e001Wb04SqS1YK7Pdly9cOsYWszBVvcC2mYni3uHvrbZsFSm4TcZbh+VNnAeRRILOEkdQ2ltQp32476zGpKKsiJwi3dk5s3b1hlnNrbpbaEfXt809/wA079L2qJw4G17bSbSZSucMpXfmBBW3O+6tLGbnvXLr2l7PztR2dL68tKWFyHx/SBQLQWkbz98a99/LPcunMitlDiYvwKrtHGvh1WZO06yI12Pzy75XzEecGYXtpfdpUqz2m9OnryUFvLvsfa0WJTPEftKbZoz5rDh6dx4XqFxaMzhKD1ZKzH1amp4xABJ0A1JO4AbyTQFJ2v0mwc0qrKMRJDCwdeoKqJZBfK2frFbKm8W3nXcBe3Q1YPWltNqmBr1Y2Ucn0jLbG38G1ngjxgk0VutYOGS50u07FSLkiw11HEES1qkaizeZph9FVqOUYJJ9K9T3DzrIMyEMO7h3EcD3GqrVjLTTszsKL3sLnS9tT3XrBg6UXIUAlm0VQCWb0AamsqLk7Iw2lmy/dD+jrQXmmAErDKF0PVqTci43sbC9tBlAHEm9Sp6i6SpUqazIzpZ0CafEeNYWURSmxYHMozAWEiuuqm1r6G/drfMoXd0YjOysx3hthbUCjNtNQeI8Vje37ZKk+wVur2zNXYYdLOg0ksplw5S0hJeOwS2ZApdSo1YgMLm3zydd1VcRhnUetF5+/fSXMNi+TWrJZePu2XQeYHoNMxHWvHGvKO7sRyF1AU9/a9FVqejt833epaqaUytTj3+hL9GtnLlkWNjHFnzWQ2aQsi5ZGffrGIzpY3za2sB0oxUVZbDlSk5NyltZMQO0UoiZiyOCY2Y3YFdWjJ8rTtA79GvurY1M08J0LwYzroyAJlTOCAQzgMoNrg3yJa4PBb8Kp4ujGaUmdbRU7ydO+3Nff3cqU21C9syAWuCysSQGG8KV4MEbf5NUFQ1djOvUpTfvPu8do0xExlfrMpDMqLlGpLDgLb7k2HwqanDVWqszektROpPLJX7DQp+i0WFgw8UiI2IkLTSuQCRkUDqla11UM6Wta+QnjW2OnyNG0Xm3/s4cKssVXcpbFsXDh2jZtlRnz/3sn91chYqqt/gi3yEOHmdw7KgMkXWRiRTIiEOWbSQ9VvYkixYG417IqzgsROVdKbyZDXhqU3KGTW9MRxOxPEpJILllzGRCd5Ryct+8EMp+zfiK6dWGqyqqzqtylt3nFRmRFpAS3assYu2U2ZmtdY1trc3U6a6qBv0r1qjjaMdrK1eq4/LHaKw4fquqWTKhdDl6xYi7FSgbR0zDMWNgWJsNQL1pOrVhHW29H+mQynUgk3vOhgkCFSqxxktGGWOBRc6MpIjuhN7jXUH1Vq69dxU1bx9TDnU1FJWsR64jsqM5fNlDZTdkZWAlS48ojPlvrceirFCprStP/aJaVaUk4vbuDpr1GVfFb5Ox1l+stm66Lq7dZre3WZrfVvrV2rqfpLmA1uWjfiQWy8PI8yLEXV2ZVzobNGruqFr8gWGnHSqspqMW2dvHTpxpfOs93X72mlbRwEyqM0xAvYFZzGXJG7KIGa510zMe+qsMVB/p996OA7raVvpxAxhjfrjIvWdW6BmIUlC6lwbC/Z07C7+NS0q2tJxtYu6Os63zcMuv/RUKmO+eE/8APPkKJXdkYbSV2TuD6PkOpZgJOrJbs3C5mXKosQxtZ9c3DdV9YZatm8zm4im67SbsP/8Aol/P/jm+Gf8AGsfC9PgVvgH+7z9SX6K7QbBSSCyOhyO5CEPY5lupzEm2W9je/dUsaWqrIgraPyeq7teO01JHDAEEEEXBGoIO4g0OSdUAUAUAy2xIRC2U2Z7RqeTSMEU+osD6qAj9pYjxR+sWKR06oKyxre3VOuU3NlWyPKTci4QAXIAoCOx+KmlCscoCMsixJYl8kiuoLnc2UWGWwuxuSNKpvFfNsyLHIZDPp9s9cbHE0RBZkdoyfOBjYLc7rqJFPLN3VJiLaqZvgqrpVVIyWWNkYq6srLvVgQR6Qfjxqoerp1IVFeLuXnwV9HutmOLkHycJtGD5UnFvQg/ibmtWcPD9TOLpbFf+GPb9l9+4nekOI6zFSHggWIfsgsx+8xH7FcrStTWqqHBeL/ixDgIWg5cfsMK5heEsTfIxX5wF1+0uq+8Ct6U9ScZcGjSpHWg48S49J9mjF4dZYheRB1kfN1YAtH+0LW+sFPCvWVIayscGEtV3M7dyUJTU5SV9NtN9UC5fLIVw2JhjMeVWzIyvYxPnYBu23ze0e0TpvPprnxVSNTWqbOvI58daFRSmSXSrHRyYeyvcB0zqHdDlJykOF7YUki/Yb7J3i7SavcuSnFxumSEWJhjw6rIVTPGSYzozZluwyZEZib+YD3ViWTub60Usystis0IiyszdWoa4KKpy/OuQDvFxlB3cKoUqEnPXTsrnOpUpSd0R3SP6D9uL+otdRHawv1o9ZLeD3DHsnq7dY7v1mfVlgBQLkyjKA8m+5uVO7SqWLVo3v2df+jbHTcq9r5L2/Et8GLRsQ+ZgGjtGik2OtizDnmvGLC5sF3ZrVScWoK2x+/Ap3VyM6aYHr45lUdqKDrNN5KyCSNfYko7us76kw09Rq+9/780S0qnJ1VPht6t/gZWDXUPTkz0awGd+sb5sZ0+s++/oUe8jlVzC0/1vsK9WWs9XctvX7z7ix4XVpG5tkHoQWP8AGZKukMc237y/m44objdtJV+sjD1oylR7Gf2UNf1lw6F7S34ZvJGaL7PlR/ski3cwHkmo5I4WPw/Jz1lsfmWutSgFAFAR+1pADDmIVTKLkmw0jkYan6wFAP1IIuNRQFVMHVPJFuVCGTuRxcD0BhIo5BRXOxENWeW8uUZXiVzae2Io5biSJOrkIZWlKgu8UwGdNyXZRdrXswbUGsxjJ083lwMf+S0VmUHFY1sTKDJJLlYsEz2Z0VmzLHYaLodTuGWsJI7NpYagpRjm7Xflt9plq2Jtd8GgfDveILnyElkcEZi3cTqcy2uTc33VvCrKLscepFTvJ7eIvhNpxOL9bEWYl2s6/Odiz6Xv84muHiY1XNzlFq/FM6VFwUdRNXWT6+ngOhMvnL7RVcmE3x8S75Yx6XUfjW8KU55Ri31Jmk6kIK8ml1sMP0vkMXi0DBVh7HWrqzrc5QullCgFCdTdGta1z6GFacaUVJWlvv0e7nIdOEptxd1usQolKOFBLh2OhuWUscztm4jtZiG11JBOgrS+tmyTZkiS2at3d+Vox7mc+0qP2K5uNnmolHFTvLV4D9lB3gG3OqJVOYYVQWRQo+qAPhW0pOTu3cy3cYbRssiHi4KkcTluytbkO2CebrV3BS2xLWElZtEftZEZVWUyLGWS5iUO+bOvVoqnizaXsfQb6dFHQjNwkpLcXXCPFA6oguscSpGqdotnZtAb66QklibaEk1RxEJTsl0+/E0cs7ijxhYXaZQ2jyuN4GhYgEjgoCg/VFTQjZKKM2yzHeyNmiFLElmYDPdiRvZiBfhmZ7X1sQNwAHMq1NeVzCjkY14r8s0IZVyvJGCx39W7LoPKNlvblXZjmtbqO3PF8lRg7XbXZf3uLFDP4rHbRo0HHKrAk776KbseNjqdTuq5RxGyLRSpYuSyln/JI4CVMihZEfTUqwOYnVm0PEkn11cL9O2qrO46rJJYZbQxCqFbMuZGDAZhdt6soHElSbDnasEVWUYrWb2HMW0JM6SJ2MjB1zDtNbgw8kEXBXfYnVd1U6mJztFHNxOIVaOqthpXRzpAmLVsoKvHYOt7hc17WYaEaNyOmoFSwmpK6OTKLi7MmK2NQoCseEhrYCQec8I9PyyE+4Gsx2k2HV6iMlWFRuUD0C3wqayOo4Re1IVhxsiMVRrBgCwIzZshICm/kkO1xx0qGdGM3mRujFuyy6iN2kmsZJLH5mZjc2EYCi55BB7KixMFGnlxLuCioVLLp+3oNXUEWIuDvBqgdVpNWZ2rsDfO19+8cVCm4tr2QBY33VtrFP4ChZq233kS2yFtCo3gZhr3O1eswL/48Oo+SafVtJVv8jvERLmj7K/OPAfo3qxJK697jmwlLVlm9n3Q6UW3aeityJ57Rj0fwhZZGzsLzS2A4ZZGsDzW9zl+sb30t5HGP+/LrZ9KwK/41P8Axj5IlMHs9Y9blmsBma17AWA0A9u/vqs3ctpWOMWSsilWKFla5U2vYoBcbmsCd4NXcBhKOJlKNWN1b7nD07XnQpRnT23ts3WZ0cdKB9Jew8pF/ACrUv6cwjzTku1eh5+Omq2xxj4+ommMldVJkbUAkLlUai+8C/vqWjoHBxzab636WNK2l8RdxjZdnrfyDAIBI54lUud5PafeTqfXVfSlKFLUjBJLPJHd/p2rOrCpKbbd15CXSUfIH7cX9Va5aPU4ZJ1Yp8TvoqXmM6M5yhIh8yM7gyRizqVUIqtbKF+cb3qalQhWu5buD47Sjpr/AIUock73vdPot1FgbFYjI+HKowaJlBBC5c4mUEa7h8iApubK5LE2FbPBvWyKUdJw1M739+BLnHTn/tEH2YrfzOajWiKHGXevQqPS1bgvH1MlncyFmY9pyzMRpcuSX0HA3OnI1FbUdlu+x72nQhUw0YPZZeK/k6mxMrKys9w19CumrFwd+9TYDhZQLHfWbrgRw0fGLTUndNMm8PGGjS4B7C7wD5I517OCTgr8EfFq0nGtOztm/MTXDp1h7C/MXyR5z1jUjrbF7ubuvV5NfO9r3vgh9gUCyR2AHyke4AeWtYrpKlK3Bm2CbeJp3f6l5lwk6AzOATiUV2LGS0ZK666doHUlr68VtaxzeYdBPO59BVZrIt+wtkJhIRFHcgalmNyzEC7H02qZJJWRE3fNkhWTAUBTfCnMFwiAkDNMo1NtyOfwFbR2k+G+ojNKlOsIn6QfYb+ZKGv6hHaY7Knkw94ZfxqDEr+2yeg7VY+9zGVcw64UBM7K+iHpf+dq9dgPy8Oo+Mf1B/8Ap1/8hTEfOi+0f6b1YltXvczlw5sur7oXrcjE+jf0T/rpv6rV5DGfXl1s+mYH8tT/AMY+SJWqxaGOO+en2X+MddfQ/wBWXV9zzn9S/l4f5fZiUm4+g/CvQPYeNjtRxhPo0+yv8orEOajapz5db8xxgvpH+wn8z1wtM86HUz1n9M/Tqda8hHpJ9B+3F/VWuOj12F+tHrHvQSPsTNzdV+6gP+81ewq+Q4/9TTviox4RXi2TqH5d/wBXF73n/IVZPP8A6V2/YdrvFDUyp1szDkzD2MRXJqc99Z9SwTvhqb/6x8kcmtC0iwYT6NPsL/KK9tT5i6kfBcR9afW/M5X6VvsJ/NJT9T6l9zD+kut+SHmF+kj/AFkf861piPpS6mTYH8zT615m215894FAFAFAUzwpn/Kx6A/LLqdMo6uS5/D11tHaWML9RGWnGLwu32QSPvbvfWJ4inB2bOlrobSYgh8+VioBFjkBF2Xdru01vu79wieMpXyd+w0c7O4YpGkABAWxBuCSdCDbcBw43qvVxqlFpI2U5Jprce4XZk8gukEzi5XNHDKymxtoyqR6r6VHGEpK6R0YaQo6v9yVnvWYuNhYr/hcT+4m/trPIz4G34jhv3+D9BTAYlEURsbSJcOpvdGzHMreaQb6G1emw9elSowjJ52XvI+VaSweIxWOrVKcW05Oz2Jq+W224b47bmHR0DSi6tcgBjvR1FrDXXlUjxdFtPW2dfArR0Xi4ppw29K4rpHr7RjUZiWC+dkew7ybdkd5tWVjKLy1vBmktE4xK+p4r1H2wMJKYiyQTujySOjpGWV1ZyQwYbxvrz+MpuVeTjsPZ6Om4YWnGpk0iT8Sn/4XE/uj+dVuRmXuWgRm1w0ToZo3iBVgvWLlzEslwvM7tBzrqaLSpSlKbtsPP6fjUrwpwpRbzd7LoGM+PjA1JF9BdH5fZ09ddV4yh+7zPPfhWMWfJ+K9RLCbRQoABI2VVBywzN5I5Jr6q1jjKCSWt4P0N56Jxjk3qbemPqSGyWMrsYUklsoDiNCShzHKGGhUnt7+Vc3SjjV1HB32/Y7mgKdTDqpGrFrZbxOukmDn6g/5edbNGSXjKqLSLqSdwrlclJZs9NSxEYTUuBzsLFnDKVy9Zck3zld9tAhuvDfe9S0sRGEbNHNx+GqYqq6t1d2ytwyH2F2+jSGQh0jZEAumYkqXN7oxsO1y1qx8RTvtOdLR9ZRslft9SVw+0oZuyrBidMjgoW7srgE+w1JGcZbGValCrSzkmiix7FxJFxhsQQSSCsEpBuSbgqtiOVtK586U3Jux9BwmPw0KEIuVrJbnw6jyXYuKsf8AK4ncf+7z8vsVpyM+BY/EcNun4P0H2HxSZQFJYAAXVWYCwG8qCBXrXiKUMnJHxtYDFVW5KDz7POwj4+gctdrFVUWjkJvmk0sFvwPsPKsfEUk9a+X+yT8Nxbgo8m9r4dHTYXXHi4tmD37AkjkjzMNVAzqL623VrPEUpwklLczajgMVSrQlKD2rp39F7G91xD2QUAUAUBC9Lej4x0HVFylnDg2BF1BFiDvGp9djWs4qSszaMnF3RmO2uh2IwwJLwsBroXBt92qbwS3MsrFcUQ+yNmHFuIQwjMl1Btm1sd+6w9tZjg7O7ZiWKurJF2h8F737eKBHJYrfFjW6wlNcTV4mZd+j+xUwkXVR7rljv1JABOpJ4DiasxioqyIG23dknWTBkvSnwUyNPLiMHijAZ3aR+0w7TsWaxUX3k8Rw0oBDB+BjOjticQ0szABXZ3bLY3BBI7OvMN8bgRyeCrGSOYZMcHi1BU3vbuJUi/qoDYej2yEweGiw0ZJWJcoJ48SfaTQEjQFY6b9FBj1SzZXjzWvfKwYqSDbXeqm45d9ayjc2jKxUcL4OJpDllljyDQ5WkYj0Bhb4Vqqb3u5s6i3IT2h4PZYnIjeMo27MZAfWALfH0mjpv9LsFNb1ct3QTol4iJGZwzy5QQt8ihSx0vrqWO+toxsaylcsG1NnpiImikF1a1928EEHXTQgb62NSnTeDVb9jFSoORVHt62F6idGD3G/KSICXoNiIrRpJE+UAAuXUkAaE2Q6+qtJUE3dM2VVpDzDeDrEP9LLCinzA0h/jAHurKw6W8Oq3uNH2dhBDFHECSI0VAWtchVABNuOlTkQuy3BHPSgMzn8H8kTWQwupsA0jSq5AAAzZdDoBu31Kqi/Urm+vxQpJ4OWCZs0RbQlDnCDLmIsw7R1Zt/nGscpnsy4DXONkdBWeRXbqo1UjMY2kLsLgle0ALG1r7xwo6i/SrByW5GmVGaBQ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08" name="AutoShape 4" descr="http://content.mycutegraphics.com/graphics/schoolhouse/school-kids-schoolhou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Picture 10" descr="local-clipart-yio6Mgpi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285992"/>
            <a:ext cx="135129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406214" y="1574935"/>
            <a:ext cx="7620000" cy="989969"/>
          </a:xfrm>
        </p:spPr>
        <p:txBody>
          <a:bodyPr>
            <a:normAutofit/>
          </a:bodyPr>
          <a:lstStyle/>
          <a:p>
            <a:r>
              <a:rPr lang="hr-HR" sz="3600" dirty="0"/>
              <a:t>Što mislite, što </a:t>
            </a:r>
            <a:r>
              <a:rPr lang="hr-HR" sz="3600" dirty="0" smtClean="0"/>
              <a:t>pomaže pri pamćenju?</a:t>
            </a:r>
            <a:endParaRPr lang="hr-HR" sz="36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43435"/>
            <a:ext cx="4085184" cy="4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8517" y="1993970"/>
            <a:ext cx="2886020" cy="15716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2400" b="1" dirty="0" smtClean="0">
              <a:solidFill>
                <a:schemeClr val="tx1"/>
              </a:solidFill>
            </a:endParaRPr>
          </a:p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CRTANJE</a:t>
            </a:r>
          </a:p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grupiranje, povezivanje</a:t>
            </a:r>
          </a:p>
          <a:p>
            <a:pPr algn="ctr"/>
            <a:endParaRPr lang="hr-HR" sz="2400" dirty="0"/>
          </a:p>
        </p:txBody>
      </p:sp>
      <p:pic>
        <p:nvPicPr>
          <p:cNvPr id="13" name="Slika 8" descr="umna 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7170" y="3753100"/>
            <a:ext cx="404685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42910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</a:t>
            </a:r>
            <a:r>
              <a:rPr lang="hr-H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pomaže pri pamćenju?</a:t>
            </a: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35897" y="1959580"/>
            <a:ext cx="2376264" cy="16060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BOJE</a:t>
            </a:r>
            <a:endParaRPr lang="hr-HR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153521" y="1913012"/>
            <a:ext cx="2847796" cy="16525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RED, BROJEVI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8998"/>
            <a:ext cx="3383567" cy="261906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774020" y="3933056"/>
            <a:ext cx="190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Merkur</a:t>
            </a:r>
          </a:p>
          <a:p>
            <a:pPr marL="342900" indent="-342900">
              <a:buAutoNum type="arabicPeriod"/>
            </a:pPr>
            <a:r>
              <a:rPr lang="hr-HR" dirty="0" smtClean="0"/>
              <a:t>Venera</a:t>
            </a:r>
          </a:p>
          <a:p>
            <a:pPr marL="342900" indent="-342900">
              <a:buAutoNum type="arabicPeriod"/>
            </a:pPr>
            <a:r>
              <a:rPr lang="hr-HR" dirty="0" smtClean="0"/>
              <a:t>Zemlja</a:t>
            </a:r>
          </a:p>
          <a:p>
            <a:pPr marL="342900" indent="-342900">
              <a:buAutoNum type="arabicPeriod"/>
            </a:pPr>
            <a:r>
              <a:rPr lang="hr-HR" dirty="0" smtClean="0"/>
              <a:t>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18662" cy="882336"/>
          </a:xfrm>
        </p:spPr>
        <p:txBody>
          <a:bodyPr>
            <a:noAutofit/>
          </a:bodyPr>
          <a:lstStyle/>
          <a:p>
            <a:r>
              <a:rPr lang="hr-HR" sz="3200" dirty="0"/>
              <a:t>Š</a:t>
            </a:r>
            <a:r>
              <a:rPr lang="hr-HR" sz="3200" dirty="0" smtClean="0"/>
              <a:t>to pomaže pri pamćenju?</a:t>
            </a:r>
            <a:endParaRPr lang="hr-HR" sz="3200" dirty="0"/>
          </a:p>
        </p:txBody>
      </p:sp>
      <p:sp>
        <p:nvSpPr>
          <p:cNvPr id="6" name="Rounded Rectangle 3"/>
          <p:cNvSpPr>
            <a:spLocks noGrp="1"/>
          </p:cNvSpPr>
          <p:nvPr>
            <p:ph sz="quarter" idx="1"/>
          </p:nvPr>
        </p:nvSpPr>
        <p:spPr>
          <a:xfrm>
            <a:off x="3357554" y="2000240"/>
            <a:ext cx="2500330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hr-HR" sz="2800" b="1" dirty="0" smtClean="0"/>
              <a:t>OSJEĆAJI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osobno iskustvo</a:t>
            </a:r>
          </a:p>
        </p:txBody>
      </p:sp>
      <p:pic>
        <p:nvPicPr>
          <p:cNvPr id="15362" name="Picture 2" descr="http://os-blatine-skrape-st.skole.hr/upload/os-blatine-skrape-st/images/newsimg/263/Image/Sl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36" y="-4975225"/>
            <a:ext cx="2070064" cy="1846273"/>
          </a:xfrm>
          <a:prstGeom prst="rect">
            <a:avLst/>
          </a:prstGeom>
          <a:noFill/>
        </p:spPr>
      </p:pic>
      <p:pic>
        <p:nvPicPr>
          <p:cNvPr id="15364" name="Picture 4" descr="http://os-blatine-skrape-st.skole.hr/upload/os-blatine-skrape-st/images/newsimg/263/Image/Sli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86190"/>
            <a:ext cx="2214578" cy="197516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500034" y="2000240"/>
            <a:ext cx="2500330" cy="142876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ASOCIJACIJE</a:t>
            </a:r>
          </a:p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već poznato</a:t>
            </a:r>
          </a:p>
          <a:p>
            <a:pPr algn="ctr"/>
            <a:endParaRPr lang="hr-HR" dirty="0"/>
          </a:p>
        </p:txBody>
      </p:sp>
      <p:pic>
        <p:nvPicPr>
          <p:cNvPr id="15366" name="Picture 6" descr="http://os-brace-radic-zg.skole.hr/upload/os-brace-radic-zg/images/multistatic/44/Image/terensk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2500330" cy="1875248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6143636" y="1928802"/>
            <a:ext cx="2714644" cy="1643074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lvl="0" indent="-320040" algn="ctr">
              <a:spcBef>
                <a:spcPts val="700"/>
              </a:spcBef>
              <a:buClr>
                <a:schemeClr val="tx1"/>
              </a:buClr>
              <a:buSzPct val="60000"/>
              <a:defRPr/>
            </a:pPr>
            <a:r>
              <a:rPr lang="hr-HR" sz="2800" b="1" dirty="0" smtClean="0">
                <a:solidFill>
                  <a:schemeClr val="tx1"/>
                </a:solidFill>
              </a:rPr>
              <a:t>MAŠTA</a:t>
            </a:r>
          </a:p>
          <a:p>
            <a:pPr marL="320040" lvl="0" indent="-320040" algn="ctr">
              <a:spcBef>
                <a:spcPts val="700"/>
              </a:spcBef>
              <a:buClr>
                <a:schemeClr val="tx1"/>
              </a:buClr>
              <a:buSzPct val="60000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zanimljivo, smješno, bizarno</a:t>
            </a:r>
          </a:p>
          <a:p>
            <a:pPr algn="ctr"/>
            <a:endParaRPr lang="hr-HR" dirty="0"/>
          </a:p>
        </p:txBody>
      </p:sp>
      <p:pic>
        <p:nvPicPr>
          <p:cNvPr id="16" name="Slika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786190"/>
            <a:ext cx="1857388" cy="18960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Kako pamtiti novu riječ?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0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57752" y="3000372"/>
            <a:ext cx="3886200" cy="166210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hr-HR" b="1" dirty="0" smtClean="0">
                <a:solidFill>
                  <a:schemeClr val="tx1"/>
                </a:solidFill>
              </a:rPr>
              <a:t>NAPOLEON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hr-HR" dirty="0" smtClean="0">
                <a:solidFill>
                  <a:schemeClr val="tx1"/>
                </a:solidFill>
              </a:rPr>
              <a:t>= napao kao </a:t>
            </a:r>
            <a:r>
              <a:rPr lang="hr-HR" dirty="0" smtClean="0">
                <a:solidFill>
                  <a:schemeClr val="tx1"/>
                </a:solidFill>
              </a:rPr>
              <a:t>Lion (</a:t>
            </a:r>
            <a:r>
              <a:rPr lang="hr-HR" dirty="0" err="1" smtClean="0">
                <a:solidFill>
                  <a:schemeClr val="tx1"/>
                </a:solidFill>
              </a:rPr>
              <a:t>eng</a:t>
            </a:r>
            <a:r>
              <a:rPr lang="hr-HR" dirty="0" smtClean="0">
                <a:solidFill>
                  <a:schemeClr val="tx1"/>
                </a:solidFill>
              </a:rPr>
              <a:t>=lav) </a:t>
            </a: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73182" y="548680"/>
            <a:ext cx="3886200" cy="6400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NAĐI SLIČNOST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4857752" y="1714488"/>
            <a:ext cx="4041775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 pamćenje prema zvučnoj sličnosti</a:t>
            </a:r>
          </a:p>
        </p:txBody>
      </p:sp>
      <p:pic>
        <p:nvPicPr>
          <p:cNvPr id="12" name="Picture 2" descr="http://eswalls.com/wp-content/uploads/2013/11/leon_corriendo-1024x768-374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2" y="2441294"/>
            <a:ext cx="3752570" cy="281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8" grpId="0" uiExpand="1" build="p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1880</TotalTime>
  <Words>265</Words>
  <Application>Microsoft Office PowerPoint</Application>
  <PresentationFormat>Prikaz na zaslonu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Calibri</vt:lpstr>
      <vt:lpstr>Corbel</vt:lpstr>
      <vt:lpstr>Tw Cen MT</vt:lpstr>
      <vt:lpstr>Wingdings</vt:lpstr>
      <vt:lpstr>Wingdings 2</vt:lpstr>
      <vt:lpstr>Median</vt:lpstr>
      <vt:lpstr>KAKO PAMTITI?</vt:lpstr>
      <vt:lpstr>Tvrtka KAZOM</vt:lpstr>
      <vt:lpstr>PowerPointova prezentacija</vt:lpstr>
      <vt:lpstr>g. Lj čuje riječ, gđa. D projecira sliku</vt:lpstr>
      <vt:lpstr>Što mislite, što pomaže pri pamćenju?</vt:lpstr>
      <vt:lpstr>PowerPointova prezentacija</vt:lpstr>
      <vt:lpstr>Što pomaže pri pamćenju?</vt:lpstr>
      <vt:lpstr>2. Kako pamtiti novu riječ?</vt:lpstr>
      <vt:lpstr>PowerPointova prezentacija</vt:lpstr>
      <vt:lpstr>VJEŽBA</vt:lpstr>
      <vt:lpstr>3. Kako pamtite niz novih pojmova?</vt:lpstr>
      <vt:lpstr>PowerPointova prezentacija</vt:lpstr>
      <vt:lpstr>VJEŽBA</vt:lpstr>
      <vt:lpstr>4. Kako pamtite godine?</vt:lpstr>
      <vt:lpstr>PowerPointova prezentacija</vt:lpstr>
      <vt:lpstr>Mini eksperiment – pokušaj upamtiti </vt:lpstr>
      <vt:lpstr>HVALA NA POZORNOSTI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TROSTUPANJSKI MODEL PAMĆENJA I UČENJA</dc:title>
  <dc:creator>Tihana&amp;Damir</dc:creator>
  <cp:lastModifiedBy>Pedagog</cp:lastModifiedBy>
  <cp:revision>191</cp:revision>
  <cp:lastPrinted>2015-02-16T13:48:05Z</cp:lastPrinted>
  <dcterms:modified xsi:type="dcterms:W3CDTF">2016-12-06T11:35:27Z</dcterms:modified>
</cp:coreProperties>
</file>