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3" r:id="rId3"/>
    <p:sldId id="301" r:id="rId4"/>
    <p:sldId id="328" r:id="rId5"/>
    <p:sldId id="346" r:id="rId6"/>
    <p:sldId id="302" r:id="rId7"/>
    <p:sldId id="303" r:id="rId8"/>
    <p:sldId id="347" r:id="rId9"/>
    <p:sldId id="349" r:id="rId10"/>
    <p:sldId id="350" r:id="rId11"/>
    <p:sldId id="339" r:id="rId12"/>
    <p:sldId id="345" r:id="rId13"/>
    <p:sldId id="355" r:id="rId14"/>
    <p:sldId id="333" r:id="rId15"/>
    <p:sldId id="354" r:id="rId16"/>
    <p:sldId id="338" r:id="rId17"/>
    <p:sldId id="357" r:id="rId18"/>
    <p:sldId id="356" r:id="rId19"/>
    <p:sldId id="304" r:id="rId20"/>
    <p:sldId id="266" r:id="rId21"/>
    <p:sldId id="353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6.12.2016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320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3400" y="2362200"/>
            <a:ext cx="81470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NAUČITI </a:t>
            </a:r>
            <a:r>
              <a:rPr lang="hr-H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UČITI</a:t>
            </a:r>
            <a:endParaRPr lang="hr-HR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Maja\Desktop\PEDAGOG\KAKO UČITI\slike\povijest 4_krivo podcrt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4032448" cy="547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Maja\Desktop\PEDAGOG\KAKO UČITI\slike\povijest 4_pravilno podcrt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19786" cy="546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683568" y="2606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Usporedimo… koji tekst je jasniji i pregledniji?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835696" y="764704"/>
            <a:ext cx="4724400" cy="3200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sz="3200">
              <a:latin typeface="Arial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491880" y="1641004"/>
            <a:ext cx="4876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Vježba</a:t>
            </a:r>
            <a:endParaRPr lang="hr-H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827584" y="4509120"/>
            <a:ext cx="771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 smtClean="0">
                <a:latin typeface="Arial" charset="0"/>
              </a:rPr>
              <a:t>Obradi tekst</a:t>
            </a:r>
            <a:endParaRPr lang="hr-HR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Maja\Desktop\PEDAGOG\KAKO UČITI\slike\povijes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314" y="8080624"/>
            <a:ext cx="6848475" cy="5343525"/>
          </a:xfrm>
          <a:prstGeom prst="rect">
            <a:avLst/>
          </a:prstGeom>
          <a:noFill/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" y="548680"/>
            <a:ext cx="9050101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" y="548680"/>
            <a:ext cx="9115496" cy="5367096"/>
          </a:xfrm>
        </p:spPr>
      </p:pic>
    </p:spTree>
    <p:extLst>
      <p:ext uri="{BB962C8B-B14F-4D97-AF65-F5344CB8AC3E}">
        <p14:creationId xmlns:p14="http://schemas.microsoft.com/office/powerpoint/2010/main" val="1987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320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79512" y="2996952"/>
            <a:ext cx="8569325" cy="143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r-HR" sz="5400" b="1" dirty="0" err="1" smtClean="0">
                <a:solidFill>
                  <a:schemeClr val="bg1"/>
                </a:solidFill>
              </a:rPr>
              <a:t>Z</a:t>
            </a:r>
            <a:r>
              <a:rPr lang="it-IT" sz="5400" b="1" dirty="0" err="1" smtClean="0">
                <a:solidFill>
                  <a:schemeClr val="bg1"/>
                </a:solidFill>
              </a:rPr>
              <a:t>amišljajte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ono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što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učite</a:t>
            </a:r>
            <a:r>
              <a:rPr lang="it-IT" sz="5400" b="1" dirty="0" smtClean="0">
                <a:solidFill>
                  <a:schemeClr val="bg1"/>
                </a:solidFill>
              </a:rPr>
              <a:t>...ili </a:t>
            </a:r>
            <a:r>
              <a:rPr lang="it-IT" sz="5400" b="1" dirty="0" err="1" smtClean="0">
                <a:solidFill>
                  <a:schemeClr val="bg1"/>
                </a:solidFill>
              </a:rPr>
              <a:t>još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err="1" smtClean="0">
                <a:solidFill>
                  <a:schemeClr val="bg1"/>
                </a:solidFill>
              </a:rPr>
              <a:t>bolje</a:t>
            </a:r>
            <a:r>
              <a:rPr lang="it-IT" sz="5400" b="1" dirty="0" smtClean="0">
                <a:solidFill>
                  <a:schemeClr val="bg1"/>
                </a:solidFill>
              </a:rPr>
              <a:t>, </a:t>
            </a:r>
            <a:r>
              <a:rPr lang="it-IT" sz="5400" b="1" dirty="0" err="1" smtClean="0">
                <a:solidFill>
                  <a:schemeClr val="bg1"/>
                </a:solidFill>
              </a:rPr>
              <a:t>nacrtajte</a:t>
            </a:r>
            <a:r>
              <a:rPr lang="hr-HR" sz="5400" b="1" dirty="0" smtClean="0">
                <a:solidFill>
                  <a:schemeClr val="bg1"/>
                </a:solidFill>
              </a:rPr>
              <a:t>!</a:t>
            </a:r>
            <a:endParaRPr lang="hr-HR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8" name="WordArt 3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3675063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SAVJET VIŠE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Što ti za to treba?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691184" cy="5400600"/>
          </a:xfrm>
        </p:spPr>
      </p:pic>
    </p:spTree>
    <p:extLst>
      <p:ext uri="{BB962C8B-B14F-4D97-AF65-F5344CB8AC3E}">
        <p14:creationId xmlns:p14="http://schemas.microsoft.com/office/powerpoint/2010/main" val="40695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752600" y="304800"/>
            <a:ext cx="4724400" cy="3200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 sz="3200">
              <a:latin typeface="Arial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429000" y="1143000"/>
            <a:ext cx="4876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Vježba</a:t>
            </a:r>
            <a:endParaRPr lang="hr-H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83568" y="3861048"/>
            <a:ext cx="771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 smtClean="0">
                <a:latin typeface="Arial" charset="0"/>
              </a:rPr>
              <a:t>Prikaži naučeno gradivo !</a:t>
            </a:r>
            <a:endParaRPr lang="hr-HR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5652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GLAVNA IDEJA</a:t>
            </a:r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1524000"/>
            <a:ext cx="2895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14400" y="29718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30480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VAŽNA </a:t>
            </a:r>
          </a:p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POJEDINOST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819400" y="2590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819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0" y="2209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4770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5070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sr-Latn-CS" altLang="sr-Latn-RS" sz="2400">
              <a:latin typeface="Times New Roman" panose="02020603050405020304" pitchFamily="18" charset="0"/>
            </a:endParaRPr>
          </a:p>
        </p:txBody>
      </p:sp>
      <p:pic>
        <p:nvPicPr>
          <p:cNvPr id="32779" name="Picture 11" descr="na014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na0144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505200" y="29718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657600" y="30480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VAŽNA </a:t>
            </a:r>
          </a:p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POJEDINOST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6096000" y="29718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248400" y="30480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VAŽNA </a:t>
            </a:r>
          </a:p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POJEDINOST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838200" y="44196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990600" y="44958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Primjer ili objašnjenje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505200" y="44196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3505200" y="44958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Primjer ili objašnjenje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6096000" y="4419600"/>
            <a:ext cx="2514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r-Latn-CS" altLang="sr-Latn-RS" sz="3200">
              <a:latin typeface="Arial" panose="020B0604020202020204" pitchFamily="34" charset="0"/>
            </a:endParaRP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096000" y="4419600"/>
            <a:ext cx="22717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hr-HR" altLang="sr-Latn-RS" sz="2400">
                <a:latin typeface="Comic Sans MS" panose="030F0702030302020204" pitchFamily="66" charset="0"/>
              </a:rPr>
              <a:t>Primjer ili objašnjenje</a:t>
            </a:r>
            <a:endParaRPr lang="en-US" altLang="sr-Latn-RS" sz="2400">
              <a:latin typeface="Comic Sans MS" panose="030F0702030302020204" pitchFamily="66" charset="0"/>
            </a:endParaRPr>
          </a:p>
          <a:p>
            <a:pPr algn="ctr" eaLnBrk="1" hangingPunct="1"/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133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73152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9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3419872" y="2636912"/>
            <a:ext cx="2736304" cy="1944216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GRČKI BOGOVI</a:t>
            </a:r>
            <a:endParaRPr lang="hr-HR" sz="3200" b="1" dirty="0"/>
          </a:p>
        </p:txBody>
      </p:sp>
      <p:cxnSp>
        <p:nvCxnSpPr>
          <p:cNvPr id="4" name="Ravni poveznik sa strelicom 3"/>
          <p:cNvCxnSpPr/>
          <p:nvPr/>
        </p:nvCxnSpPr>
        <p:spPr>
          <a:xfrm flipH="1" flipV="1">
            <a:off x="3059832" y="2204864"/>
            <a:ext cx="648072" cy="6480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5868144" y="2204864"/>
            <a:ext cx="432048" cy="648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H="1">
            <a:off x="3450336" y="4581128"/>
            <a:ext cx="545600" cy="429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Pravokutnik 10"/>
          <p:cNvSpPr/>
          <p:nvPr/>
        </p:nvSpPr>
        <p:spPr>
          <a:xfrm>
            <a:off x="755576" y="404664"/>
            <a:ext cx="2694760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C00000"/>
                </a:solidFill>
              </a:rPr>
              <a:t>OLIMP</a:t>
            </a:r>
          </a:p>
          <a:p>
            <a:pPr algn="ctr"/>
            <a:r>
              <a:rPr lang="hr-HR" dirty="0" smtClean="0"/>
              <a:t>-najviša planina Grčke</a:t>
            </a:r>
          </a:p>
          <a:p>
            <a:pPr algn="ctr"/>
            <a:r>
              <a:rPr lang="hr-HR" dirty="0" smtClean="0"/>
              <a:t>-hramovi</a:t>
            </a:r>
          </a:p>
          <a:p>
            <a:pPr algn="ctr"/>
            <a:r>
              <a:rPr lang="hr-HR" dirty="0" smtClean="0"/>
              <a:t>žrtve</a:t>
            </a:r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672764" y="4218824"/>
            <a:ext cx="2694760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2">
                    <a:lumMod val="50000"/>
                  </a:schemeClr>
                </a:solidFill>
              </a:rPr>
              <a:t>MITOLOGIJA</a:t>
            </a:r>
          </a:p>
          <a:p>
            <a:pPr algn="ctr"/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-zbirka mitova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5868144" y="523552"/>
            <a:ext cx="2694760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accent3">
                    <a:lumMod val="50000"/>
                  </a:schemeClr>
                </a:solidFill>
              </a:rPr>
              <a:t>MITOVI</a:t>
            </a:r>
          </a:p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-pripovijesti o grčkim bogovima i junacima</a:t>
            </a:r>
          </a:p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- nadahnuće umjetnicima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36984"/>
            <a:ext cx="1270992" cy="8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00213"/>
            <a:ext cx="8280920" cy="460910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dirty="0" smtClean="0"/>
              <a:t>Čak i kad si naučio/la, gradivo trebaš ponavljati što više puta!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</a:rPr>
              <a:t>KAKO?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pročitaš</a:t>
            </a:r>
            <a:r>
              <a:rPr lang="en-US" dirty="0" smtClean="0"/>
              <a:t> </a:t>
            </a:r>
            <a:r>
              <a:rPr lang="en-US" dirty="0" err="1" smtClean="0"/>
              <a:t>poglavlje</a:t>
            </a:r>
            <a:r>
              <a:rPr lang="en-US" dirty="0" smtClean="0"/>
              <a:t>, </a:t>
            </a:r>
            <a:r>
              <a:rPr lang="en-US" dirty="0" err="1" smtClean="0"/>
              <a:t>digni</a:t>
            </a:r>
            <a:r>
              <a:rPr lang="en-US" dirty="0" smtClean="0"/>
              <a:t> </a:t>
            </a:r>
            <a:r>
              <a:rPr lang="en-US" dirty="0" err="1" smtClean="0"/>
              <a:t>pogled</a:t>
            </a:r>
            <a:r>
              <a:rPr lang="en-US" dirty="0" smtClean="0"/>
              <a:t> od </a:t>
            </a:r>
            <a:r>
              <a:rPr lang="en-US" dirty="0" err="1" smtClean="0"/>
              <a:t>knjige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prepričaj</a:t>
            </a:r>
            <a:r>
              <a:rPr lang="en-US" dirty="0" smtClean="0"/>
              <a:t> </a:t>
            </a:r>
            <a:r>
              <a:rPr lang="en-US" dirty="0" err="1" smtClean="0"/>
              <a:t>najvažnije</a:t>
            </a:r>
            <a:r>
              <a:rPr lang="en-US" dirty="0" smtClean="0"/>
              <a:t> </a:t>
            </a:r>
            <a:r>
              <a:rPr lang="en-US" dirty="0" err="1" smtClean="0"/>
              <a:t>vlastitim</a:t>
            </a:r>
            <a:r>
              <a:rPr lang="en-US" dirty="0" smtClean="0"/>
              <a:t> </a:t>
            </a:r>
            <a:r>
              <a:rPr lang="en-US" dirty="0" err="1" smtClean="0"/>
              <a:t>riječima</a:t>
            </a:r>
            <a:r>
              <a:rPr lang="en-US" dirty="0" smtClean="0"/>
              <a:t> </a:t>
            </a:r>
            <a:endParaRPr lang="hr-HR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prepričavaj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puta </a:t>
            </a:r>
            <a:r>
              <a:rPr lang="hr-HR" dirty="0" smtClean="0"/>
              <a:t>na </a:t>
            </a:r>
            <a:r>
              <a:rPr lang="en-US" dirty="0" err="1" smtClean="0"/>
              <a:t>glas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hr-HR" dirty="0" smtClean="0"/>
              <a:t>odgovori na pitanja ili zamoli nekoga da te ispita</a:t>
            </a:r>
            <a:endParaRPr lang="en-US" dirty="0" smtClean="0"/>
          </a:p>
        </p:txBody>
      </p:sp>
      <p:sp>
        <p:nvSpPr>
          <p:cNvPr id="8" name="Pravokutnik 7"/>
          <p:cNvSpPr/>
          <p:nvPr/>
        </p:nvSpPr>
        <p:spPr>
          <a:xfrm>
            <a:off x="1835696" y="440096"/>
            <a:ext cx="4926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3. PONAVLJANJE</a:t>
            </a:r>
            <a:endParaRPr lang="hr-H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320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8280920" cy="1021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KRENIMO S UČENJEM </a:t>
            </a:r>
            <a:r>
              <a:rPr lang="hr-H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  <a:sym typeface="Wingdings" pitchFamily="2" charset="2"/>
              </a:rPr>
              <a:t></a:t>
            </a:r>
            <a:endParaRPr lang="hr-HR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800600" y="2133600"/>
            <a:ext cx="403542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800" dirty="0">
                <a:latin typeface="Arial" charset="0"/>
              </a:rPr>
              <a:t>Naučio si kada možeš održati jednominutni govor o tome što si učio!</a:t>
            </a:r>
            <a:endParaRPr lang="en-GB" sz="3800" dirty="0">
              <a:latin typeface="Arial" charset="0"/>
            </a:endParaRPr>
          </a:p>
        </p:txBody>
      </p:sp>
      <p:pic>
        <p:nvPicPr>
          <p:cNvPr id="34819" name="Picture 2" descr="Public%20Spe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349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4968552" cy="1362075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SRETNO NA TESTU! </a:t>
            </a:r>
            <a:r>
              <a:rPr lang="hr-HR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70C0"/>
                </a:solidFill>
              </a:rPr>
              <a:t>UČI S RAZUMIJEVANJEM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8280400" cy="4479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r-HR" sz="2800" dirty="0" smtClean="0"/>
              <a:t>Najteže je učiti napamet: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r-HR" dirty="0" smtClean="0">
                <a:solidFill>
                  <a:srgbClr val="FF3300"/>
                </a:solidFill>
              </a:rPr>
              <a:t>sporo pamtiš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hr-HR" dirty="0" smtClean="0">
                <a:solidFill>
                  <a:srgbClr val="FF3300"/>
                </a:solidFill>
              </a:rPr>
              <a:t>brzo zaboravljaš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r-HR" sz="2800" dirty="0" smtClean="0"/>
              <a:t>Učiti s razumijevanjem znači </a:t>
            </a:r>
            <a:r>
              <a:rPr lang="hr-HR" sz="2800" dirty="0" smtClean="0">
                <a:solidFill>
                  <a:srgbClr val="FF3300"/>
                </a:solidFill>
              </a:rPr>
              <a:t>razmišljati o onome što učiš</a:t>
            </a:r>
            <a:r>
              <a:rPr lang="hr-HR" sz="2400" dirty="0" smtClean="0">
                <a:solidFill>
                  <a:srgbClr val="FF3300"/>
                </a:solidFill>
              </a:rPr>
              <a:t>:</a:t>
            </a:r>
            <a:r>
              <a:rPr lang="hr-HR" dirty="0" smtClean="0">
                <a:solidFill>
                  <a:srgbClr val="FF3300"/>
                </a:solidFill>
              </a:rPr>
              <a:t> </a:t>
            </a:r>
            <a:r>
              <a:rPr lang="hr-HR" sz="2400" dirty="0" smtClean="0"/>
              <a:t>čitati, proučavati, zapisivati, prepričavati, </a:t>
            </a:r>
            <a:r>
              <a:rPr lang="hr-HR" sz="2400" dirty="0" err="1" smtClean="0"/>
              <a:t>ponavljati..</a:t>
            </a:r>
            <a:r>
              <a:rPr lang="hr-HR" sz="2400" dirty="0" smtClean="0"/>
              <a:t>.</a:t>
            </a:r>
            <a:r>
              <a:rPr lang="hr-H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320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67544" y="2564904"/>
            <a:ext cx="8280920" cy="1021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ZLATNO PRAVILO UČENJA</a:t>
            </a:r>
            <a:endParaRPr lang="hr-HR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203848" y="3933056"/>
            <a:ext cx="2520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UUP</a:t>
            </a:r>
            <a:endParaRPr lang="hr-HR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ovijes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903053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 descr="povijes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988840"/>
            <a:ext cx="2736304" cy="3823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povijes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82132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Pravokutnik 6"/>
          <p:cNvSpPr/>
          <p:nvPr/>
        </p:nvSpPr>
        <p:spPr>
          <a:xfrm>
            <a:off x="323528" y="332656"/>
            <a:ext cx="8432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UPOZNAVANJE s gradivom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696200" cy="504056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200000"/>
              </a:lnSpc>
              <a:buFontTx/>
              <a:buAutoNum type="arabicPeriod"/>
            </a:pPr>
            <a:r>
              <a:rPr lang="hr-HR" dirty="0" smtClean="0"/>
              <a:t>Prolistaj lekciju, pogledaj naslove</a:t>
            </a:r>
          </a:p>
          <a:p>
            <a:pPr marL="609600" indent="-609600">
              <a:lnSpc>
                <a:spcPct val="200000"/>
              </a:lnSpc>
              <a:buFontTx/>
              <a:buAutoNum type="arabicPeriod"/>
            </a:pPr>
            <a:r>
              <a:rPr lang="hr-HR" b="1" dirty="0" smtClean="0">
                <a:solidFill>
                  <a:srgbClr val="FF0000"/>
                </a:solidFill>
              </a:rPr>
              <a:t>Pročitaj čitavu lekciju </a:t>
            </a:r>
            <a:r>
              <a:rPr lang="hr-HR" dirty="0" smtClean="0"/>
              <a:t>iz udžbenika Pročitaj </a:t>
            </a:r>
            <a:r>
              <a:rPr lang="hr-HR" b="1" dirty="0" smtClean="0">
                <a:solidFill>
                  <a:srgbClr val="FF0000"/>
                </a:solidFill>
              </a:rPr>
              <a:t>bilješke</a:t>
            </a:r>
            <a:r>
              <a:rPr lang="hr-HR" dirty="0" smtClean="0"/>
              <a:t> iz bilježnice</a:t>
            </a:r>
          </a:p>
          <a:p>
            <a:pPr marL="609600" indent="-609600" eaLnBrk="1" hangingPunct="1">
              <a:lnSpc>
                <a:spcPct val="200000"/>
              </a:lnSpc>
              <a:buFontTx/>
              <a:buAutoNum type="arabicPeriod"/>
            </a:pPr>
            <a:r>
              <a:rPr lang="hr-HR" dirty="0" smtClean="0"/>
              <a:t>Pogledaj sve </a:t>
            </a:r>
            <a:r>
              <a:rPr lang="hr-HR" b="1" dirty="0" smtClean="0">
                <a:solidFill>
                  <a:srgbClr val="FF0000"/>
                </a:solidFill>
              </a:rPr>
              <a:t>slike i tablice, atlas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7848872" cy="453650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hr-HR" sz="2800" b="1" dirty="0" smtClean="0"/>
              <a:t>čitaj poglavlje po poglavlje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hr-HR" sz="2800" b="1" dirty="0" smtClean="0"/>
              <a:t>podcrtaj samo najvažnije riječi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hr-H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markerima</a:t>
            </a:r>
            <a:r>
              <a:rPr lang="hr-H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800" b="1" dirty="0" smtClean="0">
                <a:solidFill>
                  <a:srgbClr val="09BAC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različitih</a:t>
            </a:r>
            <a:r>
              <a:rPr lang="hr-H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800" b="1" dirty="0" smtClean="0">
                <a:solidFill>
                  <a:srgbClr val="FA06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boja</a:t>
            </a:r>
          </a:p>
          <a:p>
            <a:pPr marL="0" indent="0">
              <a:lnSpc>
                <a:spcPct val="80000"/>
              </a:lnSpc>
              <a:buNone/>
            </a:pPr>
            <a:endParaRPr lang="hr-HR" sz="2800" b="1" dirty="0">
              <a:solidFill>
                <a:srgbClr val="FA065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rgbClr val="FA065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ŠTO SU KLJUČNE RIJEČI?</a:t>
            </a:r>
          </a:p>
          <a:p>
            <a:pPr marL="1257300" lvl="2" indent="-342900">
              <a:lnSpc>
                <a:spcPct val="90000"/>
              </a:lnSpc>
              <a:defRPr/>
            </a:pPr>
            <a:r>
              <a:rPr lang="hr-HR" sz="2800" dirty="0" smtClean="0"/>
              <a:t>ono što je novo i što treba zapamtiti</a:t>
            </a:r>
          </a:p>
          <a:p>
            <a:pPr marL="1257300" lvl="2" indent="-342900">
              <a:lnSpc>
                <a:spcPct val="90000"/>
              </a:lnSpc>
              <a:defRPr/>
            </a:pPr>
            <a:r>
              <a:rPr lang="hr-HR" sz="2800" dirty="0" smtClean="0"/>
              <a:t>ono što pri ponavljanju želimo odmah uočiti</a:t>
            </a:r>
          </a:p>
          <a:p>
            <a:pPr marL="1257300" lvl="2" indent="-342900">
              <a:lnSpc>
                <a:spcPct val="90000"/>
              </a:lnSpc>
              <a:defRPr/>
            </a:pPr>
            <a:r>
              <a:rPr lang="hr-HR" sz="2800" dirty="0" smtClean="0"/>
              <a:t>podebljane riječi</a:t>
            </a:r>
            <a:endParaRPr lang="hr-HR" sz="4800" dirty="0" smtClean="0"/>
          </a:p>
        </p:txBody>
      </p:sp>
      <p:sp>
        <p:nvSpPr>
          <p:cNvPr id="4" name="Pravokutnik 3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UČENJE- poglavlje po poglavlje</a:t>
            </a:r>
            <a:endParaRPr lang="hr-HR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aja\Desktop\PEDAGOG\KAKO UČITI\slike\povijest 4_krivo podcrt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617853" cy="627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179512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Je li ovo dobro obrađen tekst?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ja\Desktop\PEDAGOG\KAKO UČITI\slike\povijest 4_pravilno podcrt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650" y="44624"/>
            <a:ext cx="4896544" cy="665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79512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 je li ovo dobro obrađen tekst?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241</Words>
  <Application>Microsoft Office PowerPoint</Application>
  <PresentationFormat>Prikaz na zaslonu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Impact</vt:lpstr>
      <vt:lpstr>Times New Roman</vt:lpstr>
      <vt:lpstr>Wingdings</vt:lpstr>
      <vt:lpstr>Office tema</vt:lpstr>
      <vt:lpstr>PowerPointova prezentacija</vt:lpstr>
      <vt:lpstr>PowerPointova prezentacija</vt:lpstr>
      <vt:lpstr>UČI S RAZUMIJEVANJEM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Što ti za to treba?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SRETNO NA TESTU!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Domaća zadaća mora se pisati na prikladnom mjestu</dc:title>
  <cp:lastModifiedBy>Pedagog</cp:lastModifiedBy>
  <cp:revision>86</cp:revision>
  <dcterms:modified xsi:type="dcterms:W3CDTF">2016-12-06T11:31:13Z</dcterms:modified>
</cp:coreProperties>
</file>