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84" r:id="rId3"/>
    <p:sldId id="264" r:id="rId4"/>
    <p:sldId id="280" r:id="rId5"/>
    <p:sldId id="271" r:id="rId6"/>
    <p:sldId id="273" r:id="rId7"/>
    <p:sldId id="276" r:id="rId8"/>
    <p:sldId id="283" r:id="rId9"/>
    <p:sldId id="279" r:id="rId10"/>
    <p:sldId id="282" r:id="rId11"/>
  </p:sldIdLst>
  <p:sldSz cx="12192000" cy="6858000"/>
  <p:notesSz cx="6858000" cy="994727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29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502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9774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CD5D2-AED4-4A61-B243-1EA9B701161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4641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2974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4901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1205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1110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55327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1425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807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34950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03099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0171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18041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369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251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985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197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361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758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758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897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760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1ACB1D1-CC61-498C-BEA1-3B40D575E268}" type="datetimeFigureOut">
              <a:rPr lang="hr-HR" smtClean="0"/>
              <a:t>6.12.2016.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16E46D0-6208-4EA3-AAC2-06D6499ADA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262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ORGANIZACIJA UČENJA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OŠ NIKOLE TESLE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5.razredi – Naučiti učiti, </a:t>
            </a:r>
            <a:r>
              <a:rPr lang="hr-HR" dirty="0" err="1" smtClean="0">
                <a:solidFill>
                  <a:schemeClr val="bg1"/>
                </a:solidFill>
              </a:rPr>
              <a:t>I.dio</a:t>
            </a:r>
            <a:endParaRPr lang="hr-HR" dirty="0" smtClean="0">
              <a:solidFill>
                <a:schemeClr val="bg1"/>
              </a:solidFill>
            </a:endParaRPr>
          </a:p>
          <a:p>
            <a:r>
              <a:rPr lang="hr-HR" dirty="0" smtClean="0">
                <a:solidFill>
                  <a:schemeClr val="bg1"/>
                </a:solidFill>
              </a:rPr>
              <a:t>Pripremila: Tihana Vranković Skoko, pedagoginja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201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static.nacional.hr/img/77fe7d256c5fbdc4e135b0fcb9e2aa5f_700x5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528" y="332656"/>
            <a:ext cx="3548162" cy="2952328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FFFF00"/>
            </a:outerShdw>
            <a:softEdge rad="112500"/>
          </a:effectLst>
        </p:spPr>
      </p:pic>
      <p:pic>
        <p:nvPicPr>
          <p:cNvPr id="48132" name="Picture 4" descr="http://www.vecernji.hr/data/slika/30/1451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8088" y="332656"/>
            <a:ext cx="2882754" cy="43202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0000"/>
            </a:outerShdw>
          </a:effectLst>
        </p:spPr>
      </p:pic>
      <p:pic>
        <p:nvPicPr>
          <p:cNvPr id="48134" name="Picture 6" descr="http://www.biography.com/imported/images/Biography/Images/Bio-now/Hero%20Images/08-2012/nikola-tesla-he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5640" y="3429000"/>
            <a:ext cx="3460218" cy="3135288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2"/>
            </a:outerShdw>
          </a:effectLst>
        </p:spPr>
      </p:pic>
      <p:sp>
        <p:nvSpPr>
          <p:cNvPr id="6" name="Pravokutnik 5"/>
          <p:cNvSpPr/>
          <p:nvPr/>
        </p:nvSpPr>
        <p:spPr>
          <a:xfrm>
            <a:off x="6744072" y="4797152"/>
            <a:ext cx="31683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ŠTO JE BILO POTREBNO ZA USPJEH?</a:t>
            </a:r>
          </a:p>
        </p:txBody>
      </p:sp>
    </p:spTree>
    <p:extLst>
      <p:ext uri="{BB962C8B-B14F-4D97-AF65-F5344CB8AC3E}">
        <p14:creationId xmlns:p14="http://schemas.microsoft.com/office/powerpoint/2010/main" val="8812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 U GRUPI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716772"/>
              </p:ext>
            </p:extLst>
          </p:nvPr>
        </p:nvGraphicFramePr>
        <p:xfrm>
          <a:off x="987669" y="2364887"/>
          <a:ext cx="10216662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878"/>
                <a:gridCol w="79557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GRUPA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TEMA</a:t>
                      </a:r>
                      <a:endParaRPr lang="hr-H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1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Što</a:t>
                      </a:r>
                      <a:r>
                        <a:rPr lang="hr-HR" sz="2400" baseline="0" dirty="0" smtClean="0"/>
                        <a:t> mislite, kako je najbolje organizirati učenje?</a:t>
                      </a:r>
                      <a:endParaRPr lang="hr-H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2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Koristite li pauze tijekom</a:t>
                      </a:r>
                      <a:r>
                        <a:rPr lang="hr-HR" sz="2400" baseline="0" dirty="0" smtClean="0"/>
                        <a:t> učenja? Ako da, koliko često i koliko traju?</a:t>
                      </a:r>
                      <a:endParaRPr lang="hr-H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3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Kako se koncentrirate na učenje?</a:t>
                      </a:r>
                      <a:r>
                        <a:rPr lang="hr-HR" sz="2400" baseline="0" dirty="0" smtClean="0"/>
                        <a:t> Što vam pomaže?</a:t>
                      </a:r>
                      <a:endParaRPr lang="hr-H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4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Nagrađujete li se za uspješno učenje? Kako, koliko,</a:t>
                      </a:r>
                      <a:r>
                        <a:rPr lang="hr-HR" sz="2400" baseline="0" dirty="0" smtClean="0"/>
                        <a:t> čime?</a:t>
                      </a:r>
                      <a:endParaRPr lang="hr-H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5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Što</a:t>
                      </a:r>
                      <a:r>
                        <a:rPr lang="hr-HR" sz="2400" baseline="0" dirty="0" smtClean="0"/>
                        <a:t> mislite, kako bi trebalo izgledati mjesto za učenje? Treba li učiti na istom mjestu ili je potrebno mijenjati mjesta?</a:t>
                      </a:r>
                      <a:endParaRPr lang="hr-HR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223" y="0"/>
            <a:ext cx="2505809" cy="22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62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KVIZ – KOLIKO ZNAMO O UČENJU?</a:t>
            </a:r>
            <a:endParaRPr lang="hr-H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35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b="1" dirty="0" err="1">
                <a:ln/>
                <a:solidFill>
                  <a:schemeClr val="bg1"/>
                </a:solidFill>
              </a:rPr>
              <a:t>Nije</a:t>
            </a:r>
            <a:r>
              <a:rPr lang="it-IT" b="1" dirty="0">
                <a:ln/>
                <a:solidFill>
                  <a:schemeClr val="bg1"/>
                </a:solidFill>
              </a:rPr>
              <a:t> </a:t>
            </a:r>
            <a:r>
              <a:rPr lang="it-IT" b="1" dirty="0" err="1">
                <a:ln/>
                <a:solidFill>
                  <a:schemeClr val="bg1"/>
                </a:solidFill>
              </a:rPr>
              <a:t>važno</a:t>
            </a:r>
            <a:r>
              <a:rPr lang="it-IT" b="1" dirty="0">
                <a:ln/>
                <a:solidFill>
                  <a:schemeClr val="bg1"/>
                </a:solidFill>
              </a:rPr>
              <a:t> </a:t>
            </a:r>
            <a:r>
              <a:rPr lang="it-IT" b="1" dirty="0" err="1">
                <a:ln/>
                <a:solidFill>
                  <a:schemeClr val="bg1"/>
                </a:solidFill>
              </a:rPr>
              <a:t>planirati</a:t>
            </a:r>
            <a:r>
              <a:rPr lang="it-IT" b="1" dirty="0">
                <a:ln/>
                <a:solidFill>
                  <a:schemeClr val="bg1"/>
                </a:solidFill>
              </a:rPr>
              <a:t> i </a:t>
            </a:r>
            <a:r>
              <a:rPr lang="it-IT" b="1" dirty="0" err="1">
                <a:ln/>
                <a:solidFill>
                  <a:schemeClr val="bg1"/>
                </a:solidFill>
              </a:rPr>
              <a:t>organizirati</a:t>
            </a:r>
            <a:r>
              <a:rPr lang="it-IT" b="1" dirty="0">
                <a:ln/>
                <a:solidFill>
                  <a:schemeClr val="bg1"/>
                </a:solidFill>
              </a:rPr>
              <a:t> </a:t>
            </a:r>
            <a:r>
              <a:rPr lang="it-IT" b="1" dirty="0" err="1" smtClean="0">
                <a:ln/>
                <a:solidFill>
                  <a:schemeClr val="bg1"/>
                </a:solidFill>
              </a:rPr>
              <a:t>učenje</a:t>
            </a:r>
            <a:r>
              <a:rPr lang="hr-HR" b="1" dirty="0" smtClean="0">
                <a:ln/>
                <a:solidFill>
                  <a:schemeClr val="bg1"/>
                </a:solidFill>
              </a:rPr>
              <a:t>.</a:t>
            </a:r>
            <a:endParaRPr lang="hr-HR" b="1" dirty="0">
              <a:ln/>
              <a:solidFill>
                <a:schemeClr val="bg1"/>
              </a:solidFill>
            </a:endParaRP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452510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4800" dirty="0" smtClean="0"/>
          </a:p>
          <a:p>
            <a:pPr marL="0" indent="0" algn="ctr">
              <a:buNone/>
            </a:pPr>
            <a:r>
              <a:rPr lang="hr-HR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TOČNO</a:t>
            </a:r>
          </a:p>
          <a:p>
            <a:pPr marL="0" indent="0" algn="ctr">
              <a:buNone/>
            </a:pPr>
            <a:r>
              <a:rPr lang="hr-HR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</a:t>
            </a:r>
            <a:r>
              <a:rPr lang="hr-HR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li</a:t>
            </a:r>
          </a:p>
          <a:p>
            <a:pPr marL="0" indent="0" algn="ctr">
              <a:buNone/>
            </a:pPr>
            <a:r>
              <a:rPr lang="hr-HR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NETOČNO?</a:t>
            </a:r>
            <a:endParaRPr lang="hr-HR" sz="4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5240215" y="1600201"/>
            <a:ext cx="6342185" cy="45259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>
                <a:solidFill>
                  <a:srgbClr val="C00000"/>
                </a:solidFill>
              </a:rPr>
              <a:t>NETOČNO!</a:t>
            </a:r>
          </a:p>
          <a:p>
            <a:r>
              <a:rPr lang="hr-HR" dirty="0" smtClean="0"/>
              <a:t>napravi </a:t>
            </a:r>
            <a:r>
              <a:rPr lang="hr-HR" dirty="0"/>
              <a:t>popis obaveza za cijeli tjedan </a:t>
            </a:r>
          </a:p>
          <a:p>
            <a:r>
              <a:rPr lang="hr-HR" dirty="0" smtClean="0"/>
              <a:t>odredi </a:t>
            </a:r>
            <a:r>
              <a:rPr lang="hr-HR" dirty="0"/>
              <a:t>vrijeme za </a:t>
            </a:r>
            <a:r>
              <a:rPr lang="hr-HR" dirty="0" smtClean="0"/>
              <a:t>školske obveze, </a:t>
            </a:r>
            <a:r>
              <a:rPr lang="hr-HR" dirty="0"/>
              <a:t>ali i za </a:t>
            </a:r>
            <a:r>
              <a:rPr lang="hr-HR" dirty="0" smtClean="0"/>
              <a:t>druženje </a:t>
            </a:r>
            <a:r>
              <a:rPr lang="hr-HR" dirty="0"/>
              <a:t>s prijateljima, odmor, </a:t>
            </a:r>
            <a:r>
              <a:rPr lang="hr-HR" dirty="0" smtClean="0"/>
              <a:t>trening…</a:t>
            </a:r>
            <a:endParaRPr lang="hr-HR" dirty="0"/>
          </a:p>
          <a:p>
            <a:r>
              <a:rPr lang="hr-HR" dirty="0"/>
              <a:t>važno je učiti svaki dan</a:t>
            </a:r>
          </a:p>
          <a:p>
            <a:r>
              <a:rPr lang="hr-HR" dirty="0" smtClean="0"/>
              <a:t>kad </a:t>
            </a:r>
            <a:r>
              <a:rPr lang="hr-HR" dirty="0"/>
              <a:t>nešto s plana napraviš precrtaj to ili stavi </a:t>
            </a:r>
            <a:r>
              <a:rPr lang="hr-HR" dirty="0" smtClean="0"/>
              <a:t>kvačicu </a:t>
            </a:r>
          </a:p>
          <a:p>
            <a:r>
              <a:rPr lang="hr-HR" dirty="0" smtClean="0"/>
              <a:t>PAUZE</a:t>
            </a:r>
            <a:endParaRPr lang="hr-HR" dirty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55399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pl-PL" b="1" dirty="0" smtClean="0">
                <a:ln/>
                <a:solidFill>
                  <a:schemeClr val="bg1"/>
                </a:solidFill>
              </a:rPr>
              <a:t>Svakodnevno učenje pomaže </a:t>
            </a:r>
            <a:br>
              <a:rPr lang="pl-PL" b="1" dirty="0" smtClean="0">
                <a:ln/>
                <a:solidFill>
                  <a:schemeClr val="bg1"/>
                </a:solidFill>
              </a:rPr>
            </a:br>
            <a:r>
              <a:rPr lang="pl-PL" b="1" dirty="0" smtClean="0">
                <a:ln/>
                <a:solidFill>
                  <a:schemeClr val="bg1"/>
                </a:solidFill>
              </a:rPr>
              <a:t>u održavanju koncentracije.</a:t>
            </a:r>
            <a:endParaRPr lang="hr-HR" b="1" dirty="0">
              <a:ln/>
              <a:solidFill>
                <a:schemeClr val="bg1"/>
              </a:solidFill>
            </a:endParaRP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4800" dirty="0" smtClean="0"/>
          </a:p>
          <a:p>
            <a:pPr marL="0" indent="0" algn="ctr">
              <a:buNone/>
            </a:pPr>
            <a:r>
              <a:rPr lang="hr-HR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TOČNO</a:t>
            </a:r>
          </a:p>
          <a:p>
            <a:pPr marL="0" indent="0" algn="ctr">
              <a:buNone/>
            </a:pPr>
            <a:r>
              <a:rPr lang="hr-HR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</a:t>
            </a:r>
            <a:r>
              <a:rPr lang="hr-HR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li</a:t>
            </a:r>
          </a:p>
          <a:p>
            <a:pPr marL="0" indent="0" algn="ctr">
              <a:buNone/>
            </a:pPr>
            <a:r>
              <a:rPr lang="hr-HR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NETOČNO?</a:t>
            </a:r>
            <a:endParaRPr lang="hr-HR" sz="4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TOČNO!</a:t>
            </a:r>
          </a:p>
          <a:p>
            <a:pPr>
              <a:lnSpc>
                <a:spcPct val="80000"/>
              </a:lnSpc>
            </a:pPr>
            <a:r>
              <a:rPr lang="en-GB" dirty="0" err="1"/>
              <a:t>uči</a:t>
            </a:r>
            <a:r>
              <a:rPr lang="en-GB" dirty="0"/>
              <a:t> </a:t>
            </a:r>
            <a:r>
              <a:rPr lang="en-GB" dirty="0" err="1"/>
              <a:t>svakodnevno</a:t>
            </a:r>
            <a:endParaRPr lang="hr-HR" dirty="0"/>
          </a:p>
          <a:p>
            <a:pPr>
              <a:lnSpc>
                <a:spcPct val="80000"/>
              </a:lnSpc>
              <a:buFontTx/>
              <a:buNone/>
            </a:pPr>
            <a:endParaRPr lang="pl-PL" dirty="0"/>
          </a:p>
          <a:p>
            <a:pPr>
              <a:lnSpc>
                <a:spcPct val="80000"/>
              </a:lnSpc>
            </a:pPr>
            <a:r>
              <a:rPr lang="en-GB" dirty="0"/>
              <a:t>za </a:t>
            </a:r>
            <a:r>
              <a:rPr lang="en-GB" dirty="0" err="1"/>
              <a:t>vrijeme</a:t>
            </a:r>
            <a:r>
              <a:rPr lang="en-GB" dirty="0"/>
              <a:t> </a:t>
            </a:r>
            <a:r>
              <a:rPr lang="en-GB" dirty="0" err="1"/>
              <a:t>učenja</a:t>
            </a:r>
            <a:r>
              <a:rPr lang="en-GB" dirty="0"/>
              <a:t> </a:t>
            </a:r>
            <a:r>
              <a:rPr lang="en-GB" dirty="0" err="1"/>
              <a:t>isključi</a:t>
            </a:r>
            <a:r>
              <a:rPr lang="en-GB" dirty="0"/>
              <a:t> </a:t>
            </a:r>
            <a:r>
              <a:rPr lang="en-GB" dirty="0" err="1"/>
              <a:t>mobitel</a:t>
            </a:r>
            <a:r>
              <a:rPr lang="en-GB" dirty="0"/>
              <a:t>/</a:t>
            </a:r>
            <a:r>
              <a:rPr lang="en-GB" dirty="0" err="1"/>
              <a:t>telefon</a:t>
            </a:r>
            <a:endParaRPr lang="hr-HR" dirty="0"/>
          </a:p>
          <a:p>
            <a:pPr>
              <a:lnSpc>
                <a:spcPct val="80000"/>
              </a:lnSpc>
              <a:buFontTx/>
              <a:buNone/>
            </a:pPr>
            <a:endParaRPr lang="en-GB" dirty="0"/>
          </a:p>
          <a:p>
            <a:pPr>
              <a:lnSpc>
                <a:spcPct val="80000"/>
              </a:lnSpc>
            </a:pPr>
            <a:r>
              <a:rPr lang="en-GB" dirty="0" err="1"/>
              <a:t>kad</a:t>
            </a:r>
            <a:r>
              <a:rPr lang="en-GB" dirty="0"/>
              <a:t> </a:t>
            </a:r>
            <a:r>
              <a:rPr lang="en-GB" dirty="0" err="1"/>
              <a:t>osjetiš</a:t>
            </a:r>
            <a:r>
              <a:rPr lang="en-GB" dirty="0"/>
              <a:t> da </a:t>
            </a:r>
            <a:r>
              <a:rPr lang="en-GB" dirty="0" err="1"/>
              <a:t>pažnja</a:t>
            </a:r>
            <a:r>
              <a:rPr lang="en-GB" u="sng" dirty="0"/>
              <a:t> </a:t>
            </a:r>
            <a:r>
              <a:rPr lang="en-GB" dirty="0" err="1"/>
              <a:t>popušta</a:t>
            </a:r>
            <a:r>
              <a:rPr lang="en-GB" dirty="0"/>
              <a:t>: </a:t>
            </a:r>
            <a:r>
              <a:rPr lang="en-GB" dirty="0" err="1"/>
              <a:t>kratki</a:t>
            </a:r>
            <a:r>
              <a:rPr lang="en-GB" dirty="0"/>
              <a:t> </a:t>
            </a:r>
            <a:r>
              <a:rPr lang="en-GB" dirty="0" err="1"/>
              <a:t>odmor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čitaj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glas</a:t>
            </a:r>
            <a:r>
              <a:rPr lang="en-GB" dirty="0"/>
              <a:t>, </a:t>
            </a:r>
            <a:r>
              <a:rPr lang="en-GB" dirty="0" err="1"/>
              <a:t>zapiši</a:t>
            </a:r>
            <a:r>
              <a:rPr lang="en-GB" dirty="0"/>
              <a:t> </a:t>
            </a:r>
            <a:r>
              <a:rPr lang="en-GB" dirty="0" err="1"/>
              <a:t>najvažnije</a:t>
            </a:r>
            <a:r>
              <a:rPr lang="en-GB" dirty="0"/>
              <a:t>, </a:t>
            </a:r>
            <a:r>
              <a:rPr lang="en-GB" dirty="0" err="1"/>
              <a:t>prikaži</a:t>
            </a:r>
            <a:r>
              <a:rPr lang="en-GB" dirty="0"/>
              <a:t> </a:t>
            </a:r>
            <a:r>
              <a:rPr lang="en-GB" dirty="0" err="1"/>
              <a:t>crtežom</a:t>
            </a:r>
            <a:r>
              <a:rPr lang="en-GB" dirty="0"/>
              <a:t> to </a:t>
            </a:r>
            <a:r>
              <a:rPr lang="en-GB" dirty="0" err="1"/>
              <a:t>što</a:t>
            </a:r>
            <a:r>
              <a:rPr lang="en-GB" dirty="0"/>
              <a:t> </a:t>
            </a:r>
            <a:r>
              <a:rPr lang="en-GB" dirty="0" err="1"/>
              <a:t>učiš</a:t>
            </a:r>
            <a:r>
              <a:rPr lang="en-GB" dirty="0"/>
              <a:t>...</a:t>
            </a: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endParaRPr lang="pl-PL" dirty="0"/>
          </a:p>
          <a:p>
            <a:pPr>
              <a:lnSpc>
                <a:spcPct val="80000"/>
              </a:lnSpc>
            </a:pPr>
            <a:r>
              <a:rPr lang="hr-HR" dirty="0" smtClean="0"/>
              <a:t>NAGRADI SE</a:t>
            </a:r>
            <a:endParaRPr lang="hr-HR" dirty="0"/>
          </a:p>
          <a:p>
            <a:pPr marL="0" indent="0">
              <a:buNone/>
            </a:pPr>
            <a:endParaRPr lang="hr-HR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21792" y="1484314"/>
            <a:ext cx="9722359" cy="4752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hr-HR" sz="2400" dirty="0" smtClean="0"/>
          </a:p>
          <a:p>
            <a:pPr>
              <a:lnSpc>
                <a:spcPct val="80000"/>
              </a:lnSpc>
            </a:pPr>
            <a:endParaRPr lang="hr-HR" sz="1800" b="1" dirty="0"/>
          </a:p>
        </p:txBody>
      </p:sp>
    </p:spTree>
    <p:extLst>
      <p:ext uri="{BB962C8B-B14F-4D97-AF65-F5344CB8AC3E}">
        <p14:creationId xmlns:p14="http://schemas.microsoft.com/office/powerpoint/2010/main" val="399330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hr-HR" b="1" dirty="0" smtClean="0">
                <a:solidFill>
                  <a:schemeClr val="bg1"/>
                </a:solidFill>
              </a:rPr>
              <a:t>MJESTO ZA UČENJE</a:t>
            </a:r>
            <a:endParaRPr lang="hr-HR" b="1" dirty="0">
              <a:solidFill>
                <a:schemeClr val="bg1"/>
              </a:solidFill>
            </a:endParaRPr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0676" y="2368745"/>
            <a:ext cx="3907193" cy="3612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83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KAKO UČITI MATEMATIKU, A KAKO POVIJEST?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Kada se uči matematika, fizika, kemija i slični predmeti, potrebno je razumijevanje gradiva te vježbanje zadataka. </a:t>
            </a:r>
            <a:r>
              <a:rPr lang="hr-HR" dirty="0" smtClean="0"/>
              <a:t>Pomaže </a:t>
            </a:r>
            <a:r>
              <a:rPr lang="hr-HR" dirty="0"/>
              <a:t>ispisivanje formula na zaseban papir ili u bilježnicu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 smtClean="0"/>
              <a:t>Kod </a:t>
            </a:r>
            <a:r>
              <a:rPr lang="hr-HR" dirty="0"/>
              <a:t>sadržajnog gradiva potrebno je označiti najvažnije dijelove teksta i sažeti tekst u natuknice koje kasnije služe za ponavljanje gradiva. Kod složenijeg gradiva se može crtati "mentalna </a:t>
            </a:r>
            <a:r>
              <a:rPr lang="hr-HR" dirty="0" smtClean="0"/>
              <a:t>mapa”. </a:t>
            </a:r>
            <a:r>
              <a:rPr lang="hr-HR" dirty="0"/>
              <a:t>Pri učenju povijesti korisno je izraditi "lentu vremena", dok je za zemljopis korisno crtati </a:t>
            </a:r>
            <a:r>
              <a:rPr lang="hr-HR" dirty="0" smtClean="0"/>
              <a:t>karte.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0335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pl-PL" b="1" dirty="0" smtClean="0">
                <a:solidFill>
                  <a:schemeClr val="bg1"/>
                </a:solidFill>
              </a:rPr>
              <a:t>KAKO SAVLADATI STRAH OD ISPITA?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43712" y="1828800"/>
            <a:ext cx="5423726" cy="41925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dirty="0" err="1"/>
              <a:t>ponovi</a:t>
            </a:r>
            <a:r>
              <a:rPr lang="en-GB" sz="2000" dirty="0"/>
              <a:t> </a:t>
            </a:r>
            <a:r>
              <a:rPr lang="en-GB" sz="2000" dirty="0" err="1"/>
              <a:t>gradivo</a:t>
            </a:r>
            <a:r>
              <a:rPr lang="en-GB" sz="2000" dirty="0"/>
              <a:t> </a:t>
            </a:r>
            <a:r>
              <a:rPr lang="en-GB" sz="2000" dirty="0" err="1"/>
              <a:t>što</a:t>
            </a:r>
            <a:r>
              <a:rPr lang="en-GB" sz="2000" dirty="0"/>
              <a:t> </a:t>
            </a:r>
            <a:r>
              <a:rPr lang="en-GB" sz="2000" dirty="0" err="1"/>
              <a:t>više</a:t>
            </a:r>
            <a:r>
              <a:rPr lang="en-GB" sz="2000" dirty="0"/>
              <a:t> puta</a:t>
            </a:r>
            <a:endParaRPr lang="hr-HR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000" dirty="0"/>
          </a:p>
          <a:p>
            <a:pPr eaLnBrk="1" hangingPunct="1">
              <a:lnSpc>
                <a:spcPct val="80000"/>
              </a:lnSpc>
            </a:pPr>
            <a:r>
              <a:rPr lang="en-GB" sz="2000" dirty="0" err="1"/>
              <a:t>ispitaj</a:t>
            </a:r>
            <a:r>
              <a:rPr lang="en-GB" sz="2000" dirty="0"/>
              <a:t> se s </a:t>
            </a:r>
            <a:r>
              <a:rPr lang="en-GB" sz="2000" dirty="0" err="1"/>
              <a:t>nekim</a:t>
            </a:r>
            <a:r>
              <a:rPr lang="en-GB" sz="2000" dirty="0"/>
              <a:t> </a:t>
            </a:r>
            <a:r>
              <a:rPr lang="en-GB" sz="2000" dirty="0" err="1"/>
              <a:t>tko</a:t>
            </a:r>
            <a:r>
              <a:rPr lang="en-GB" sz="2000" dirty="0"/>
              <a:t> </a:t>
            </a:r>
            <a:r>
              <a:rPr lang="en-GB" sz="2000" dirty="0" err="1"/>
              <a:t>uči</a:t>
            </a:r>
            <a:r>
              <a:rPr lang="en-GB" sz="2000" dirty="0"/>
              <a:t> </a:t>
            </a:r>
            <a:r>
              <a:rPr lang="en-GB" sz="2000" dirty="0" err="1"/>
              <a:t>isti</a:t>
            </a:r>
            <a:r>
              <a:rPr lang="en-GB" sz="2000" dirty="0"/>
              <a:t> </a:t>
            </a:r>
            <a:r>
              <a:rPr lang="en-GB" sz="2000" dirty="0" err="1"/>
              <a:t>predmet</a:t>
            </a:r>
            <a:r>
              <a:rPr lang="en-GB" sz="2000" dirty="0"/>
              <a:t> </a:t>
            </a:r>
            <a:r>
              <a:rPr lang="en-GB" sz="2000" dirty="0" err="1"/>
              <a:t>ili</a:t>
            </a:r>
            <a:r>
              <a:rPr lang="en-GB" sz="2000" dirty="0"/>
              <a:t> </a:t>
            </a:r>
            <a:r>
              <a:rPr lang="en-GB" sz="2000" dirty="0" err="1"/>
              <a:t>izgovori</a:t>
            </a:r>
            <a:r>
              <a:rPr lang="en-GB" sz="2000" dirty="0"/>
              <a:t> </a:t>
            </a:r>
            <a:r>
              <a:rPr lang="en-GB" sz="2000" dirty="0" err="1"/>
              <a:t>naučeno</a:t>
            </a:r>
            <a:r>
              <a:rPr lang="en-GB" sz="2000" dirty="0"/>
              <a:t> </a:t>
            </a:r>
            <a:r>
              <a:rPr lang="en-GB" sz="2000" dirty="0" err="1"/>
              <a:t>nekome</a:t>
            </a:r>
            <a:r>
              <a:rPr lang="en-GB" sz="2000" dirty="0"/>
              <a:t> od </a:t>
            </a:r>
            <a:r>
              <a:rPr lang="en-GB" sz="2000" dirty="0" err="1"/>
              <a:t>ukućana</a:t>
            </a:r>
            <a:r>
              <a:rPr lang="en-GB" sz="2000" dirty="0"/>
              <a:t>; </a:t>
            </a:r>
            <a:r>
              <a:rPr lang="en-GB" sz="2000" dirty="0" err="1"/>
              <a:t>dok</a:t>
            </a:r>
            <a:r>
              <a:rPr lang="en-GB" sz="2000" dirty="0"/>
              <a:t> </a:t>
            </a:r>
            <a:r>
              <a:rPr lang="en-GB" sz="2000" dirty="0" err="1"/>
              <a:t>ponavljaš</a:t>
            </a:r>
            <a:r>
              <a:rPr lang="en-GB" sz="2000" dirty="0"/>
              <a:t>, </a:t>
            </a:r>
            <a:r>
              <a:rPr lang="en-GB" sz="2000" dirty="0" err="1"/>
              <a:t>govori</a:t>
            </a:r>
            <a:r>
              <a:rPr lang="en-GB" sz="2000" dirty="0"/>
              <a:t> GLASNO</a:t>
            </a:r>
            <a:endParaRPr lang="hr-HR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000" dirty="0"/>
          </a:p>
          <a:p>
            <a:pPr eaLnBrk="1" hangingPunct="1">
              <a:lnSpc>
                <a:spcPct val="80000"/>
              </a:lnSpc>
            </a:pPr>
            <a:r>
              <a:rPr lang="en-GB" sz="2000" dirty="0"/>
              <a:t>u </a:t>
            </a:r>
            <a:r>
              <a:rPr lang="en-GB" sz="2000" dirty="0" err="1"/>
              <a:t>strahu</a:t>
            </a:r>
            <a:r>
              <a:rPr lang="en-GB" sz="2000" dirty="0"/>
              <a:t> </a:t>
            </a:r>
            <a:r>
              <a:rPr lang="en-GB" sz="2000" dirty="0" err="1"/>
              <a:t>prestajemo</a:t>
            </a:r>
            <a:r>
              <a:rPr lang="en-GB" sz="2000" dirty="0"/>
              <a:t> </a:t>
            </a:r>
            <a:r>
              <a:rPr lang="en-GB" sz="2000" dirty="0" err="1"/>
              <a:t>disati</a:t>
            </a:r>
            <a:r>
              <a:rPr lang="en-GB" sz="2000" dirty="0"/>
              <a:t>, a </a:t>
            </a:r>
            <a:r>
              <a:rPr lang="en-GB" sz="2000" dirty="0" err="1"/>
              <a:t>tada</a:t>
            </a:r>
            <a:r>
              <a:rPr lang="en-GB" sz="2000" dirty="0"/>
              <a:t> </a:t>
            </a:r>
            <a:r>
              <a:rPr lang="en-GB" sz="2000" dirty="0" err="1"/>
              <a:t>gubimo</a:t>
            </a:r>
            <a:r>
              <a:rPr lang="en-GB" sz="2000" dirty="0"/>
              <a:t> </a:t>
            </a:r>
            <a:r>
              <a:rPr lang="en-GB" sz="2000" dirty="0" err="1"/>
              <a:t>energiju</a:t>
            </a:r>
            <a:r>
              <a:rPr lang="en-GB" sz="2000" dirty="0"/>
              <a:t> </a:t>
            </a:r>
            <a:r>
              <a:rPr lang="en-GB" sz="2000" dirty="0" err="1"/>
              <a:t>potrebnu</a:t>
            </a:r>
            <a:r>
              <a:rPr lang="en-GB" sz="2000" dirty="0"/>
              <a:t> </a:t>
            </a:r>
            <a:r>
              <a:rPr lang="en-GB" sz="2000" dirty="0" err="1"/>
              <a:t>za</a:t>
            </a:r>
            <a:r>
              <a:rPr lang="en-GB" sz="2000" dirty="0"/>
              <a:t> </a:t>
            </a:r>
            <a:r>
              <a:rPr lang="en-GB" sz="2000" dirty="0" err="1"/>
              <a:t>razmišljanje</a:t>
            </a:r>
            <a:r>
              <a:rPr lang="en-GB" sz="2000" dirty="0"/>
              <a:t>: </a:t>
            </a:r>
            <a:r>
              <a:rPr lang="en-GB" sz="2000" dirty="0" err="1"/>
              <a:t>vrlo</a:t>
            </a:r>
            <a:r>
              <a:rPr lang="en-GB" sz="2000" dirty="0"/>
              <a:t> je </a:t>
            </a:r>
            <a:r>
              <a:rPr lang="en-GB" sz="2000" dirty="0" err="1"/>
              <a:t>važno</a:t>
            </a:r>
            <a:r>
              <a:rPr lang="en-GB" sz="2000" dirty="0"/>
              <a:t> VJEŽBATI DISANJE; </a:t>
            </a:r>
            <a:r>
              <a:rPr lang="en-GB" sz="2000" dirty="0" err="1"/>
              <a:t>nekoliko</a:t>
            </a:r>
            <a:r>
              <a:rPr lang="en-GB" sz="2000" dirty="0"/>
              <a:t> puta </a:t>
            </a:r>
            <a:r>
              <a:rPr lang="en-GB" sz="2000" dirty="0" err="1"/>
              <a:t>mirno</a:t>
            </a:r>
            <a:r>
              <a:rPr lang="en-GB" sz="2000" dirty="0"/>
              <a:t> </a:t>
            </a:r>
            <a:r>
              <a:rPr lang="en-GB" sz="2000" dirty="0" err="1"/>
              <a:t>udahnuti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 smtClean="0"/>
              <a:t>izdahnuti</a:t>
            </a:r>
            <a:endParaRPr lang="hr-HR" sz="2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b="1" dirty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456362" y="1916114"/>
            <a:ext cx="4897437" cy="4537075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hr-HR" sz="2000" b="1" dirty="0" smtClean="0"/>
              <a:t>VIZUALIZACIJA BRIŠE STRAH OD ISPITA</a:t>
            </a:r>
          </a:p>
          <a:p>
            <a:pPr marL="0" indent="0">
              <a:buNone/>
            </a:pPr>
            <a:r>
              <a:rPr lang="hr-HR" sz="2000" dirty="0" smtClean="0"/>
              <a:t>Opustite </a:t>
            </a:r>
            <a:r>
              <a:rPr lang="hr-HR" sz="2000" dirty="0"/>
              <a:t>se te usredotočite na dodir stopala s podom. </a:t>
            </a:r>
            <a:endParaRPr lang="hr-HR" sz="2000" dirty="0" smtClean="0"/>
          </a:p>
          <a:p>
            <a:pPr marL="0" indent="0">
              <a:buNone/>
            </a:pPr>
            <a:r>
              <a:rPr lang="hr-HR" sz="2000" dirty="0" smtClean="0"/>
              <a:t>Kad </a:t>
            </a:r>
            <a:r>
              <a:rPr lang="hr-HR" sz="2000" dirty="0"/>
              <a:t>osjetite da su stopala toplija, udahnite kroz nos i izdahnite na usta tri puta. Stavite dlan na trbuh i pratite kako se pomiče dok dišete. </a:t>
            </a:r>
            <a:endParaRPr lang="hr-HR" sz="2000" dirty="0" smtClean="0"/>
          </a:p>
          <a:p>
            <a:pPr marL="0" indent="0">
              <a:buNone/>
            </a:pPr>
            <a:r>
              <a:rPr lang="hr-HR" sz="2000" dirty="0" smtClean="0"/>
              <a:t>Zamislite </a:t>
            </a:r>
            <a:r>
              <a:rPr lang="hr-HR" sz="2000" dirty="0"/>
              <a:t>da ste na ispitu te da točno odgovarate. Vizualizirajte sebe, učionicu, profesora i željenu ocjenu. </a:t>
            </a:r>
            <a:endParaRPr lang="hr-HR" sz="2000" dirty="0" smtClean="0"/>
          </a:p>
          <a:p>
            <a:pPr marL="0" indent="0">
              <a:buNone/>
            </a:pPr>
            <a:r>
              <a:rPr lang="hr-HR" sz="2000" dirty="0" smtClean="0"/>
              <a:t>Vježbu </a:t>
            </a:r>
            <a:r>
              <a:rPr lang="hr-HR" sz="2000" dirty="0"/>
              <a:t>ponovite svaki dan prije učenja i ublažit će strah od </a:t>
            </a:r>
            <a:r>
              <a:rPr lang="hr-HR" sz="2000" dirty="0" smtClean="0"/>
              <a:t>ispita.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4928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  <p:bldP spid="63492" grpId="0" build="p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kvir">
  <a:themeElements>
    <a:clrScheme name="Okvir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kvir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kvi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427</Words>
  <Application>Microsoft Office PowerPoint</Application>
  <PresentationFormat>Široki zaslon</PresentationFormat>
  <Paragraphs>59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Corbel</vt:lpstr>
      <vt:lpstr>Wingdings 2</vt:lpstr>
      <vt:lpstr>Tema sustava Office</vt:lpstr>
      <vt:lpstr>Okvir</vt:lpstr>
      <vt:lpstr>ORGANIZACIJA UČENJA</vt:lpstr>
      <vt:lpstr>PowerPointova prezentacija</vt:lpstr>
      <vt:lpstr>RAD U GRUPI</vt:lpstr>
      <vt:lpstr>KVIZ – KOLIKO ZNAMO O UČENJU?</vt:lpstr>
      <vt:lpstr>Nije važno planirati i organizirati učenje.</vt:lpstr>
      <vt:lpstr>Svakodnevno učenje pomaže  u održavanju koncentracije.</vt:lpstr>
      <vt:lpstr>MJESTO ZA UČENJE</vt:lpstr>
      <vt:lpstr>KAKO UČITI MATEMATIKU, A KAKO POVIJEST?</vt:lpstr>
      <vt:lpstr>KAKO SAVLADATI STRAH OD ISPITA?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Pedagog</dc:creator>
  <cp:lastModifiedBy>Pedagog</cp:lastModifiedBy>
  <cp:revision>32</cp:revision>
  <cp:lastPrinted>2016-11-08T10:37:07Z</cp:lastPrinted>
  <dcterms:created xsi:type="dcterms:W3CDTF">2016-11-07T12:37:19Z</dcterms:created>
  <dcterms:modified xsi:type="dcterms:W3CDTF">2016-12-06T11:27:27Z</dcterms:modified>
</cp:coreProperties>
</file>